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4" r:id="rId2"/>
    <p:sldId id="279" r:id="rId3"/>
    <p:sldId id="280" r:id="rId4"/>
    <p:sldId id="281" r:id="rId5"/>
    <p:sldId id="282" r:id="rId6"/>
    <p:sldId id="275" r:id="rId7"/>
    <p:sldId id="283" r:id="rId8"/>
    <p:sldId id="264" r:id="rId9"/>
    <p:sldId id="276" r:id="rId10"/>
    <p:sldId id="265" r:id="rId11"/>
    <p:sldId id="277" r:id="rId12"/>
    <p:sldId id="267" r:id="rId13"/>
    <p:sldId id="268" r:id="rId14"/>
    <p:sldId id="278" r:id="rId15"/>
    <p:sldId id="269" r:id="rId16"/>
    <p:sldId id="262" r:id="rId17"/>
    <p:sldId id="270" r:id="rId18"/>
    <p:sldId id="271" r:id="rId19"/>
    <p:sldId id="286" r:id="rId20"/>
    <p:sldId id="285" r:id="rId21"/>
    <p:sldId id="288" r:id="rId22"/>
    <p:sldId id="287" r:id="rId23"/>
    <p:sldId id="298" r:id="rId24"/>
    <p:sldId id="299" r:id="rId25"/>
    <p:sldId id="272" r:id="rId26"/>
    <p:sldId id="263" r:id="rId27"/>
    <p:sldId id="291" r:id="rId28"/>
    <p:sldId id="292" r:id="rId29"/>
    <p:sldId id="296" r:id="rId30"/>
    <p:sldId id="297" r:id="rId31"/>
    <p:sldId id="293" r:id="rId32"/>
    <p:sldId id="294" r:id="rId33"/>
    <p:sldId id="295" r:id="rId34"/>
    <p:sldId id="260" r:id="rId35"/>
    <p:sldId id="284" r:id="rId36"/>
    <p:sldId id="303" r:id="rId37"/>
    <p:sldId id="273" r:id="rId38"/>
    <p:sldId id="300" r:id="rId39"/>
    <p:sldId id="301" r:id="rId40"/>
    <p:sldId id="306" r:id="rId41"/>
    <p:sldId id="302" r:id="rId42"/>
    <p:sldId id="307" r:id="rId43"/>
    <p:sldId id="289" r:id="rId44"/>
    <p:sldId id="290" r:id="rId45"/>
    <p:sldId id="261" r:id="rId46"/>
    <p:sldId id="305" r:id="rId47"/>
    <p:sldId id="304" r:id="rId48"/>
    <p:sldId id="309" r:id="rId49"/>
    <p:sldId id="308" r:id="rId50"/>
    <p:sldId id="31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2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11/9/2015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11/9/2015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11/9/2015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11/9/2015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11/9/2015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11/9/2015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11/9/2015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11/9/2015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335 Aristotle Returns from Macedon to Athens</a:t>
            </a:r>
            <a:endParaRPr lang="en-US" dirty="0"/>
          </a:p>
        </p:txBody>
      </p:sp>
      <p:sp>
        <p:nvSpPr>
          <p:cNvPr id="3" name="Content Placeholder 2"/>
          <p:cNvSpPr>
            <a:spLocks noGrp="1"/>
          </p:cNvSpPr>
          <p:nvPr>
            <p:ph idx="1"/>
          </p:nvPr>
        </p:nvSpPr>
        <p:spPr/>
        <p:txBody>
          <a:bodyPr/>
          <a:lstStyle/>
          <a:p>
            <a:r>
              <a:rPr lang="en-US" dirty="0" smtClean="0"/>
              <a:t>Aristotle’s Doctrine of the Mean</a:t>
            </a:r>
          </a:p>
          <a:p>
            <a:pPr lvl="1"/>
            <a:r>
              <a:rPr lang="en-US" dirty="0" smtClean="0"/>
              <a:t>Mean = average</a:t>
            </a:r>
          </a:p>
          <a:p>
            <a:pPr lvl="1"/>
            <a:r>
              <a:rPr lang="en-US" dirty="0" smtClean="0"/>
              <a:t>Aristotle says that the right thing is always between two extremes</a:t>
            </a:r>
          </a:p>
          <a:p>
            <a:pPr lvl="1"/>
            <a:r>
              <a:rPr lang="en-US" dirty="0" smtClean="0"/>
              <a:t>He also says that one develops good character by doing the right thing over and over until it is a habit</a:t>
            </a:r>
            <a:endParaRPr lang="en-US" dirty="0"/>
          </a:p>
        </p:txBody>
      </p:sp>
    </p:spTree>
    <p:extLst>
      <p:ext uri="{BB962C8B-B14F-4D97-AF65-F5344CB8AC3E}">
        <p14:creationId xmlns:p14="http://schemas.microsoft.com/office/powerpoint/2010/main" val="4117985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333 Alexander </a:t>
            </a:r>
            <a:r>
              <a:rPr lang="en-US" dirty="0" smtClean="0"/>
              <a:t>moves in to Mesopotamia</a:t>
            </a:r>
            <a:endParaRPr lang="en-US" dirty="0"/>
          </a:p>
        </p:txBody>
      </p:sp>
      <p:sp>
        <p:nvSpPr>
          <p:cNvPr id="3" name="Content Placeholder 2"/>
          <p:cNvSpPr>
            <a:spLocks noGrp="1"/>
          </p:cNvSpPr>
          <p:nvPr>
            <p:ph idx="1"/>
          </p:nvPr>
        </p:nvSpPr>
        <p:spPr/>
        <p:txBody>
          <a:bodyPr>
            <a:normAutofit/>
          </a:bodyPr>
          <a:lstStyle/>
          <a:p>
            <a:r>
              <a:rPr lang="en-US" dirty="0" smtClean="0"/>
              <a:t>Takes </a:t>
            </a:r>
            <a:r>
              <a:rPr lang="en-US" dirty="0" err="1" smtClean="0"/>
              <a:t>Tyre</a:t>
            </a:r>
            <a:r>
              <a:rPr lang="en-US" dirty="0" smtClean="0"/>
              <a:t> and Sidon</a:t>
            </a:r>
            <a:r>
              <a:rPr lang="en-US" dirty="0"/>
              <a:t>, </a:t>
            </a:r>
            <a:r>
              <a:rPr lang="en-US" dirty="0" smtClean="0"/>
              <a:t>capitals of the Phoenicians</a:t>
            </a:r>
          </a:p>
          <a:p>
            <a:r>
              <a:rPr lang="en-US" dirty="0" smtClean="0"/>
              <a:t>332 Takes Damascus, capital of Syrians</a:t>
            </a:r>
          </a:p>
          <a:p>
            <a:r>
              <a:rPr lang="en-US" dirty="0" smtClean="0"/>
              <a:t>332 Takes Gaza</a:t>
            </a:r>
          </a:p>
        </p:txBody>
      </p:sp>
    </p:spTree>
    <p:extLst>
      <p:ext uri="{BB962C8B-B14F-4D97-AF65-F5344CB8AC3E}">
        <p14:creationId xmlns:p14="http://schemas.microsoft.com/office/powerpoint/2010/main" val="3188591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332 Alexander Marches into </a:t>
            </a:r>
            <a:r>
              <a:rPr lang="en-US" dirty="0" err="1" smtClean="0"/>
              <a:t>egypt</a:t>
            </a:r>
            <a:endParaRPr lang="en-US" dirty="0"/>
          </a:p>
        </p:txBody>
      </p:sp>
      <p:sp>
        <p:nvSpPr>
          <p:cNvPr id="3" name="Content Placeholder 2"/>
          <p:cNvSpPr>
            <a:spLocks noGrp="1"/>
          </p:cNvSpPr>
          <p:nvPr>
            <p:ph idx="1"/>
          </p:nvPr>
        </p:nvSpPr>
        <p:spPr/>
        <p:txBody>
          <a:bodyPr/>
          <a:lstStyle/>
          <a:p>
            <a:r>
              <a:rPr lang="en-US" dirty="0" smtClean="0"/>
              <a:t>Founds Alexandria</a:t>
            </a:r>
            <a:endParaRPr lang="en-US" dirty="0"/>
          </a:p>
        </p:txBody>
      </p:sp>
    </p:spTree>
    <p:extLst>
      <p:ext uri="{BB962C8B-B14F-4D97-AF65-F5344CB8AC3E}">
        <p14:creationId xmlns:p14="http://schemas.microsoft.com/office/powerpoint/2010/main" val="3376944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2" name="Title 1"/>
          <p:cNvSpPr>
            <a:spLocks noGrp="1"/>
          </p:cNvSpPr>
          <p:nvPr>
            <p:ph type="title"/>
          </p:nvPr>
        </p:nvSpPr>
        <p:spPr/>
        <p:txBody>
          <a:bodyPr>
            <a:normAutofit/>
          </a:bodyPr>
          <a:lstStyle/>
          <a:p>
            <a:r>
              <a:rPr lang="en-US" dirty="0">
                <a:solidFill>
                  <a:schemeClr val="tx1"/>
                </a:solidFill>
              </a:rPr>
              <a:t>331 Battle of </a:t>
            </a:r>
            <a:r>
              <a:rPr lang="en-US" dirty="0" smtClean="0">
                <a:solidFill>
                  <a:schemeClr val="tx1"/>
                </a:solidFill>
              </a:rPr>
              <a:t>Gaugamela</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smtClean="0">
                <a:solidFill>
                  <a:schemeClr val="tx1"/>
                </a:solidFill>
              </a:rPr>
              <a:t>Between Alexander and Darius III</a:t>
            </a:r>
          </a:p>
          <a:p>
            <a:r>
              <a:rPr lang="en-US" dirty="0" smtClean="0">
                <a:solidFill>
                  <a:schemeClr val="tx1"/>
                </a:solidFill>
              </a:rPr>
              <a:t>Near </a:t>
            </a:r>
            <a:r>
              <a:rPr lang="en-US" dirty="0" err="1" smtClean="0">
                <a:solidFill>
                  <a:schemeClr val="tx1"/>
                </a:solidFill>
              </a:rPr>
              <a:t>Ninevah</a:t>
            </a:r>
            <a:endParaRPr lang="en-US" dirty="0" smtClean="0">
              <a:solidFill>
                <a:schemeClr val="tx1"/>
              </a:solidFill>
            </a:endParaRPr>
          </a:p>
          <a:p>
            <a:r>
              <a:rPr lang="en-US" dirty="0" smtClean="0">
                <a:solidFill>
                  <a:schemeClr val="tx1"/>
                </a:solidFill>
              </a:rPr>
              <a:t>Led to the fall of the Persian Empire</a:t>
            </a:r>
          </a:p>
          <a:p>
            <a:r>
              <a:rPr lang="en-US" dirty="0" smtClean="0">
                <a:solidFill>
                  <a:schemeClr val="tx1"/>
                </a:solidFill>
              </a:rPr>
              <a:t>Persians use war elephants</a:t>
            </a:r>
            <a:endParaRPr lang="en-US" dirty="0">
              <a:solidFill>
                <a:schemeClr val="tx1"/>
              </a:solidFill>
            </a:endParaRPr>
          </a:p>
        </p:txBody>
      </p:sp>
    </p:spTree>
    <p:extLst>
      <p:ext uri="{BB962C8B-B14F-4D97-AF65-F5344CB8AC3E}">
        <p14:creationId xmlns:p14="http://schemas.microsoft.com/office/powerpoint/2010/main" val="2747898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330-325 Alexander in Persia and India</a:t>
            </a:r>
            <a:endParaRPr lang="en-US" dirty="0"/>
          </a:p>
        </p:txBody>
      </p:sp>
      <p:sp>
        <p:nvSpPr>
          <p:cNvPr id="3" name="Content Placeholder 2"/>
          <p:cNvSpPr>
            <a:spLocks noGrp="1"/>
          </p:cNvSpPr>
          <p:nvPr>
            <p:ph idx="1"/>
          </p:nvPr>
        </p:nvSpPr>
        <p:spPr/>
        <p:txBody>
          <a:bodyPr>
            <a:normAutofit fontScale="92500" lnSpcReduction="20000"/>
          </a:bodyPr>
          <a:lstStyle/>
          <a:p>
            <a:r>
              <a:rPr lang="en-US" dirty="0"/>
              <a:t>330 Alexander </a:t>
            </a:r>
            <a:r>
              <a:rPr lang="en-US" dirty="0" smtClean="0"/>
              <a:t>burns </a:t>
            </a:r>
            <a:r>
              <a:rPr lang="en-US" dirty="0"/>
              <a:t>Xerxes I’s palace in Persepolis</a:t>
            </a:r>
          </a:p>
          <a:p>
            <a:r>
              <a:rPr lang="en-US" dirty="0"/>
              <a:t>327 Alexander invades northern India</a:t>
            </a:r>
          </a:p>
          <a:p>
            <a:r>
              <a:rPr lang="en-US" dirty="0" smtClean="0"/>
              <a:t>327 Alexander executes his historian Callisthenes for treason</a:t>
            </a:r>
          </a:p>
          <a:p>
            <a:pPr lvl="1"/>
            <a:r>
              <a:rPr lang="en-US" dirty="0" smtClean="0"/>
              <a:t>Callisthenes was Aristotle’s nephew</a:t>
            </a:r>
          </a:p>
          <a:p>
            <a:pPr lvl="1"/>
            <a:r>
              <a:rPr lang="en-US" dirty="0" smtClean="0"/>
              <a:t>Aristotle is not happy with Alexander</a:t>
            </a:r>
            <a:endParaRPr lang="en-US" dirty="0"/>
          </a:p>
          <a:p>
            <a:r>
              <a:rPr lang="en-US" dirty="0"/>
              <a:t>326 Alexander founds two </a:t>
            </a:r>
            <a:r>
              <a:rPr lang="en-US" dirty="0" err="1"/>
              <a:t>Alexandrias</a:t>
            </a:r>
            <a:r>
              <a:rPr lang="en-US" dirty="0"/>
              <a:t> in northern India</a:t>
            </a:r>
          </a:p>
          <a:p>
            <a:pPr lvl="1"/>
            <a:r>
              <a:rPr lang="en-US" dirty="0" smtClean="0"/>
              <a:t>on </a:t>
            </a:r>
            <a:r>
              <a:rPr lang="en-US" dirty="0"/>
              <a:t>the Indus (</a:t>
            </a:r>
            <a:r>
              <a:rPr lang="en-US" dirty="0" err="1"/>
              <a:t>Uch</a:t>
            </a:r>
            <a:r>
              <a:rPr lang="en-US" dirty="0"/>
              <a:t>, Pakistan today)</a:t>
            </a:r>
          </a:p>
          <a:p>
            <a:pPr lvl="1"/>
            <a:r>
              <a:rPr lang="en-US" dirty="0" err="1" smtClean="0"/>
              <a:t>Bucephalous</a:t>
            </a:r>
            <a:r>
              <a:rPr lang="en-US" dirty="0" smtClean="0"/>
              <a:t> </a:t>
            </a:r>
            <a:r>
              <a:rPr lang="en-US" dirty="0"/>
              <a:t>(after his horse</a:t>
            </a:r>
            <a:r>
              <a:rPr lang="en-US" dirty="0" smtClean="0"/>
              <a:t>)</a:t>
            </a:r>
            <a:endParaRPr lang="en-US" dirty="0"/>
          </a:p>
        </p:txBody>
      </p:sp>
    </p:spTree>
    <p:extLst>
      <p:ext uri="{BB962C8B-B14F-4D97-AF65-F5344CB8AC3E}">
        <p14:creationId xmlns:p14="http://schemas.microsoft.com/office/powerpoint/2010/main" val="2591058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330-325 Alexander in Persia and India</a:t>
            </a:r>
          </a:p>
        </p:txBody>
      </p:sp>
      <p:sp>
        <p:nvSpPr>
          <p:cNvPr id="3" name="Content Placeholder 2"/>
          <p:cNvSpPr>
            <a:spLocks noGrp="1"/>
          </p:cNvSpPr>
          <p:nvPr>
            <p:ph idx="1"/>
          </p:nvPr>
        </p:nvSpPr>
        <p:spPr/>
        <p:txBody>
          <a:bodyPr/>
          <a:lstStyle/>
          <a:p>
            <a:r>
              <a:rPr lang="en-US" dirty="0" smtClean="0"/>
              <a:t>Fun fact: 325BC – the first </a:t>
            </a:r>
            <a:r>
              <a:rPr lang="en-US" dirty="0"/>
              <a:t>known reference to sugar cane appears in writings by Alexander the Great's admiral </a:t>
            </a:r>
            <a:r>
              <a:rPr lang="en-US" dirty="0" err="1"/>
              <a:t>Nearchus</a:t>
            </a:r>
            <a:r>
              <a:rPr lang="en-US" dirty="0"/>
              <a:t>, who writes of Indian reeds "that produce honey, although there are no bees</a:t>
            </a:r>
            <a:r>
              <a:rPr lang="en-US" dirty="0" smtClean="0"/>
              <a:t>"</a:t>
            </a:r>
            <a:endParaRPr lang="en-US" dirty="0"/>
          </a:p>
        </p:txBody>
      </p:sp>
    </p:spTree>
    <p:extLst>
      <p:ext uri="{BB962C8B-B14F-4D97-AF65-F5344CB8AC3E}">
        <p14:creationId xmlns:p14="http://schemas.microsoft.com/office/powerpoint/2010/main" val="3444912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colorTemperature colorTemp="47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0"/>
            <a:ext cx="10011679" cy="6858000"/>
          </a:xfrm>
          <a:prstGeom prst="rect">
            <a:avLst/>
          </a:prstGeom>
        </p:spPr>
      </p:pic>
      <p:sp>
        <p:nvSpPr>
          <p:cNvPr id="2" name="Title 1"/>
          <p:cNvSpPr>
            <a:spLocks noGrp="1"/>
          </p:cNvSpPr>
          <p:nvPr>
            <p:ph type="title"/>
          </p:nvPr>
        </p:nvSpPr>
        <p:spPr/>
        <p:txBody>
          <a:bodyPr>
            <a:normAutofit/>
          </a:bodyPr>
          <a:lstStyle/>
          <a:p>
            <a:r>
              <a:rPr lang="en-US" dirty="0">
                <a:solidFill>
                  <a:schemeClr val="tx1"/>
                </a:solidFill>
              </a:rPr>
              <a:t>325 Aristotle writes </a:t>
            </a:r>
            <a:r>
              <a:rPr lang="en-US" i="1" dirty="0" smtClean="0">
                <a:solidFill>
                  <a:schemeClr val="tx1"/>
                </a:solidFill>
              </a:rPr>
              <a:t>Ethics</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solidFill>
                  <a:schemeClr val="tx1"/>
                </a:solidFill>
              </a:rPr>
              <a:t>10 years after coming home from teaching Alexander</a:t>
            </a:r>
          </a:p>
          <a:p>
            <a:r>
              <a:rPr lang="en-US" dirty="0" smtClean="0">
                <a:solidFill>
                  <a:schemeClr val="tx1"/>
                </a:solidFill>
              </a:rPr>
              <a:t>The year after Alexander conquers parts of India</a:t>
            </a:r>
          </a:p>
          <a:p>
            <a:r>
              <a:rPr lang="en-US" dirty="0" smtClean="0">
                <a:solidFill>
                  <a:schemeClr val="tx1"/>
                </a:solidFill>
              </a:rPr>
              <a:t>He dies three years later</a:t>
            </a:r>
          </a:p>
        </p:txBody>
      </p:sp>
    </p:spTree>
    <p:extLst>
      <p:ext uri="{BB962C8B-B14F-4D97-AF65-F5344CB8AC3E}">
        <p14:creationId xmlns:p14="http://schemas.microsoft.com/office/powerpoint/2010/main" val="288457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323 Alexander Dies</a:t>
            </a:r>
            <a:endParaRPr lang="en-US" dirty="0"/>
          </a:p>
        </p:txBody>
      </p:sp>
      <p:sp>
        <p:nvSpPr>
          <p:cNvPr id="3" name="Content Placeholder 2"/>
          <p:cNvSpPr>
            <a:spLocks noGrp="1"/>
          </p:cNvSpPr>
          <p:nvPr>
            <p:ph idx="1"/>
          </p:nvPr>
        </p:nvSpPr>
        <p:spPr/>
        <p:txBody>
          <a:bodyPr>
            <a:normAutofit/>
          </a:bodyPr>
          <a:lstStyle/>
          <a:p>
            <a:r>
              <a:rPr lang="en-US" dirty="0"/>
              <a:t>A</a:t>
            </a:r>
            <a:r>
              <a:rPr lang="en-US" dirty="0" smtClean="0"/>
              <a:t>fter </a:t>
            </a:r>
            <a:r>
              <a:rPr lang="en-US" dirty="0"/>
              <a:t>a prolonged feast and drinking bout</a:t>
            </a:r>
          </a:p>
          <a:p>
            <a:r>
              <a:rPr lang="en-US" dirty="0" smtClean="0"/>
              <a:t>Throughout </a:t>
            </a:r>
            <a:r>
              <a:rPr lang="en-US" dirty="0"/>
              <a:t>his rule, he had killed whoever </a:t>
            </a:r>
            <a:r>
              <a:rPr lang="en-US" dirty="0" smtClean="0"/>
              <a:t>looked like they might come in </a:t>
            </a:r>
            <a:r>
              <a:rPr lang="en-US" dirty="0"/>
              <a:t>his way, or anyone who stepped slightly out of </a:t>
            </a:r>
            <a:r>
              <a:rPr lang="en-US" dirty="0" smtClean="0"/>
              <a:t>line</a:t>
            </a:r>
            <a:endParaRPr lang="en-US" dirty="0"/>
          </a:p>
        </p:txBody>
      </p:sp>
    </p:spTree>
    <p:extLst>
      <p:ext uri="{BB962C8B-B14F-4D97-AF65-F5344CB8AC3E}">
        <p14:creationId xmlns:p14="http://schemas.microsoft.com/office/powerpoint/2010/main" val="4176399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323 Partition of Babylon</a:t>
            </a:r>
            <a:endParaRPr lang="en-US" dirty="0"/>
          </a:p>
        </p:txBody>
      </p:sp>
      <p:sp>
        <p:nvSpPr>
          <p:cNvPr id="3" name="Content Placeholder 2"/>
          <p:cNvSpPr>
            <a:spLocks noGrp="1"/>
          </p:cNvSpPr>
          <p:nvPr>
            <p:ph idx="1"/>
          </p:nvPr>
        </p:nvSpPr>
        <p:spPr/>
        <p:txBody>
          <a:bodyPr>
            <a:normAutofit/>
          </a:bodyPr>
          <a:lstStyle/>
          <a:p>
            <a:r>
              <a:rPr lang="en-US" dirty="0"/>
              <a:t>R</a:t>
            </a:r>
            <a:r>
              <a:rPr lang="en-US" dirty="0" smtClean="0"/>
              <a:t>emember </a:t>
            </a:r>
            <a:r>
              <a:rPr lang="en-US" dirty="0"/>
              <a:t>that Alexander wanted to imitate the Old Babylonian Empire</a:t>
            </a:r>
            <a:r>
              <a:rPr lang="en-US" dirty="0" smtClean="0"/>
              <a:t>?</a:t>
            </a:r>
          </a:p>
          <a:p>
            <a:pPr lvl="1"/>
            <a:r>
              <a:rPr lang="en-US" dirty="0" smtClean="0"/>
              <a:t>Well, the agreement that split up his empire after he died was appropriately named The Partition of Babylon</a:t>
            </a:r>
            <a:endParaRPr lang="en-US" dirty="0"/>
          </a:p>
        </p:txBody>
      </p:sp>
    </p:spTree>
    <p:extLst>
      <p:ext uri="{BB962C8B-B14F-4D97-AF65-F5344CB8AC3E}">
        <p14:creationId xmlns:p14="http://schemas.microsoft.com/office/powerpoint/2010/main" val="2845843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323 Partition of Babylon</a:t>
            </a:r>
            <a:endParaRPr lang="en-US" dirty="0"/>
          </a:p>
        </p:txBody>
      </p:sp>
      <p:sp>
        <p:nvSpPr>
          <p:cNvPr id="3" name="Content Placeholder 2"/>
          <p:cNvSpPr>
            <a:spLocks noGrp="1"/>
          </p:cNvSpPr>
          <p:nvPr>
            <p:ph idx="1"/>
          </p:nvPr>
        </p:nvSpPr>
        <p:spPr/>
        <p:txBody>
          <a:bodyPr>
            <a:normAutofit/>
          </a:bodyPr>
          <a:lstStyle/>
          <a:p>
            <a:r>
              <a:rPr lang="en-US" dirty="0"/>
              <a:t>Very, very </a:t>
            </a:r>
            <a:r>
              <a:rPr lang="en-US" dirty="0" smtClean="0"/>
              <a:t>complicated</a:t>
            </a:r>
          </a:p>
          <a:p>
            <a:pPr lvl="1"/>
            <a:r>
              <a:rPr lang="en-US" dirty="0"/>
              <a:t>T</a:t>
            </a:r>
            <a:r>
              <a:rPr lang="en-US" dirty="0" smtClean="0"/>
              <a:t>he </a:t>
            </a:r>
            <a:r>
              <a:rPr lang="en-US" dirty="0"/>
              <a:t>empire </a:t>
            </a:r>
            <a:r>
              <a:rPr lang="en-US" dirty="0" smtClean="0"/>
              <a:t>was immediately split </a:t>
            </a:r>
            <a:r>
              <a:rPr lang="en-US" dirty="0"/>
              <a:t>about a hundred different </a:t>
            </a:r>
            <a:r>
              <a:rPr lang="en-US" dirty="0" smtClean="0"/>
              <a:t>ways by different generals and governors</a:t>
            </a:r>
          </a:p>
          <a:p>
            <a:pPr lvl="1"/>
            <a:r>
              <a:rPr lang="en-US" dirty="0"/>
              <a:t>B</a:t>
            </a:r>
            <a:r>
              <a:rPr lang="en-US" dirty="0" smtClean="0"/>
              <a:t>ut </a:t>
            </a:r>
            <a:r>
              <a:rPr lang="en-US" dirty="0"/>
              <a:t>by about </a:t>
            </a:r>
            <a:r>
              <a:rPr lang="en-US" dirty="0" smtClean="0"/>
              <a:t>305BC, </a:t>
            </a:r>
            <a:r>
              <a:rPr lang="en-US" dirty="0"/>
              <a:t>four generals and their families </a:t>
            </a:r>
            <a:r>
              <a:rPr lang="en-US" dirty="0" smtClean="0"/>
              <a:t>controlled </a:t>
            </a:r>
            <a:r>
              <a:rPr lang="en-US" dirty="0"/>
              <a:t>four main parts of the </a:t>
            </a:r>
            <a:r>
              <a:rPr lang="en-US" dirty="0" smtClean="0"/>
              <a:t>empire</a:t>
            </a:r>
          </a:p>
        </p:txBody>
      </p:sp>
    </p:spTree>
    <p:extLst>
      <p:ext uri="{BB962C8B-B14F-4D97-AF65-F5344CB8AC3E}">
        <p14:creationId xmlns:p14="http://schemas.microsoft.com/office/powerpoint/2010/main" val="3718094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323 Partition of Babylon</a:t>
            </a:r>
          </a:p>
        </p:txBody>
      </p:sp>
      <p:sp>
        <p:nvSpPr>
          <p:cNvPr id="3" name="Content Placeholder 2"/>
          <p:cNvSpPr>
            <a:spLocks noGrp="1"/>
          </p:cNvSpPr>
          <p:nvPr>
            <p:ph idx="1"/>
          </p:nvPr>
        </p:nvSpPr>
        <p:spPr/>
        <p:txBody>
          <a:bodyPr/>
          <a:lstStyle/>
          <a:p>
            <a:r>
              <a:rPr lang="en-US" dirty="0" err="1" smtClean="0"/>
              <a:t>Antigonus</a:t>
            </a:r>
            <a:endParaRPr lang="en-US" dirty="0" smtClean="0"/>
          </a:p>
          <a:p>
            <a:pPr lvl="1"/>
            <a:r>
              <a:rPr lang="en-US" dirty="0" err="1" smtClean="0"/>
              <a:t>Antigonid</a:t>
            </a:r>
            <a:r>
              <a:rPr lang="en-US" dirty="0" smtClean="0"/>
              <a:t> </a:t>
            </a:r>
            <a:r>
              <a:rPr lang="en-US" dirty="0"/>
              <a:t>Asia Minor and Northern </a:t>
            </a:r>
            <a:r>
              <a:rPr lang="en-US" dirty="0" smtClean="0"/>
              <a:t>Syria</a:t>
            </a:r>
          </a:p>
          <a:p>
            <a:pPr lvl="2"/>
            <a:r>
              <a:rPr lang="en-US" dirty="0" smtClean="0"/>
              <a:t>Lasted </a:t>
            </a:r>
            <a:r>
              <a:rPr lang="en-US" dirty="0"/>
              <a:t>until </a:t>
            </a:r>
            <a:r>
              <a:rPr lang="en-US" dirty="0" smtClean="0"/>
              <a:t>168BC, when the Romans came through</a:t>
            </a:r>
            <a:endParaRPr lang="en-US" dirty="0"/>
          </a:p>
        </p:txBody>
      </p:sp>
    </p:spTree>
    <p:extLst>
      <p:ext uri="{BB962C8B-B14F-4D97-AF65-F5344CB8AC3E}">
        <p14:creationId xmlns:p14="http://schemas.microsoft.com/office/powerpoint/2010/main" val="152639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Aristotle’s Doctrine of the </a:t>
            </a:r>
            <a:r>
              <a:rPr lang="en-US" dirty="0" smtClean="0"/>
              <a:t>Mean</a:t>
            </a:r>
            <a:endParaRPr lang="en-US" dirty="0"/>
          </a:p>
        </p:txBody>
      </p:sp>
      <p:sp>
        <p:nvSpPr>
          <p:cNvPr id="3" name="Content Placeholder 2"/>
          <p:cNvSpPr>
            <a:spLocks noGrp="1"/>
          </p:cNvSpPr>
          <p:nvPr>
            <p:ph idx="1"/>
          </p:nvPr>
        </p:nvSpPr>
        <p:spPr/>
        <p:txBody>
          <a:bodyPr>
            <a:normAutofit lnSpcReduction="10000"/>
          </a:bodyPr>
          <a:lstStyle/>
          <a:p>
            <a:r>
              <a:rPr lang="en-US" dirty="0" smtClean="0"/>
              <a:t>Western tradition has named seven virtues</a:t>
            </a:r>
          </a:p>
          <a:p>
            <a:pPr lvl="1"/>
            <a:r>
              <a:rPr lang="en-US" dirty="0" smtClean="0"/>
              <a:t>Cardinal Virtues</a:t>
            </a:r>
          </a:p>
          <a:p>
            <a:pPr lvl="2"/>
            <a:r>
              <a:rPr lang="en-US" dirty="0"/>
              <a:t>Prudence</a:t>
            </a:r>
          </a:p>
          <a:p>
            <a:pPr lvl="2"/>
            <a:r>
              <a:rPr lang="en-US" dirty="0" smtClean="0"/>
              <a:t>Justice</a:t>
            </a:r>
          </a:p>
          <a:p>
            <a:pPr lvl="2"/>
            <a:r>
              <a:rPr lang="en-US" dirty="0"/>
              <a:t>Temperance</a:t>
            </a:r>
          </a:p>
          <a:p>
            <a:pPr lvl="2"/>
            <a:r>
              <a:rPr lang="en-US" dirty="0" smtClean="0"/>
              <a:t>Courage (or Fortitude)</a:t>
            </a:r>
          </a:p>
          <a:p>
            <a:pPr lvl="1"/>
            <a:r>
              <a:rPr lang="en-US" dirty="0" smtClean="0"/>
              <a:t>Theological Virtues</a:t>
            </a:r>
          </a:p>
          <a:p>
            <a:pPr lvl="2"/>
            <a:r>
              <a:rPr lang="en-US" dirty="0" smtClean="0"/>
              <a:t>Faith</a:t>
            </a:r>
          </a:p>
          <a:p>
            <a:pPr lvl="2"/>
            <a:r>
              <a:rPr lang="en-US" dirty="0" smtClean="0"/>
              <a:t>Hope</a:t>
            </a:r>
          </a:p>
          <a:p>
            <a:pPr lvl="2"/>
            <a:r>
              <a:rPr lang="en-US" dirty="0" smtClean="0"/>
              <a:t>Love (or Charity)</a:t>
            </a:r>
            <a:endParaRPr lang="en-US" dirty="0"/>
          </a:p>
        </p:txBody>
      </p:sp>
    </p:spTree>
    <p:extLst>
      <p:ext uri="{BB962C8B-B14F-4D97-AF65-F5344CB8AC3E}">
        <p14:creationId xmlns:p14="http://schemas.microsoft.com/office/powerpoint/2010/main" val="1486737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323 Partition of Babylon</a:t>
            </a:r>
            <a:endParaRPr lang="en-US" dirty="0"/>
          </a:p>
        </p:txBody>
      </p:sp>
      <p:sp>
        <p:nvSpPr>
          <p:cNvPr id="3" name="Content Placeholder 2"/>
          <p:cNvSpPr>
            <a:spLocks noGrp="1"/>
          </p:cNvSpPr>
          <p:nvPr>
            <p:ph idx="1"/>
          </p:nvPr>
        </p:nvSpPr>
        <p:spPr/>
        <p:txBody>
          <a:bodyPr>
            <a:normAutofit/>
          </a:bodyPr>
          <a:lstStyle/>
          <a:p>
            <a:r>
              <a:rPr lang="en-US" dirty="0" smtClean="0"/>
              <a:t>Lysimachus</a:t>
            </a:r>
          </a:p>
          <a:p>
            <a:pPr lvl="1"/>
            <a:r>
              <a:rPr lang="en-US" dirty="0" err="1" smtClean="0"/>
              <a:t>Attalid</a:t>
            </a:r>
            <a:r>
              <a:rPr lang="en-US" dirty="0" smtClean="0"/>
              <a:t> </a:t>
            </a:r>
            <a:r>
              <a:rPr lang="en-US" dirty="0" err="1"/>
              <a:t>Pergamon</a:t>
            </a:r>
            <a:r>
              <a:rPr lang="en-US" dirty="0"/>
              <a:t> </a:t>
            </a:r>
            <a:r>
              <a:rPr lang="en-US" dirty="0" smtClean="0"/>
              <a:t>(Turkey)</a:t>
            </a:r>
          </a:p>
          <a:p>
            <a:pPr lvl="2"/>
            <a:r>
              <a:rPr lang="en-US" dirty="0" smtClean="0"/>
              <a:t>Lasted </a:t>
            </a:r>
            <a:r>
              <a:rPr lang="en-US" dirty="0"/>
              <a:t>until </a:t>
            </a:r>
            <a:r>
              <a:rPr lang="en-US" dirty="0" smtClean="0"/>
              <a:t>133BC, </a:t>
            </a:r>
            <a:r>
              <a:rPr lang="en-US" dirty="0"/>
              <a:t>when </a:t>
            </a:r>
            <a:r>
              <a:rPr lang="en-US" dirty="0" smtClean="0"/>
              <a:t>Lysimachus’ </a:t>
            </a:r>
            <a:r>
              <a:rPr lang="en-US" dirty="0" err="1" smtClean="0"/>
              <a:t>descendents</a:t>
            </a:r>
            <a:r>
              <a:rPr lang="en-US" dirty="0" smtClean="0"/>
              <a:t> bequeathed </a:t>
            </a:r>
            <a:r>
              <a:rPr lang="en-US" dirty="0"/>
              <a:t>the empire to the Romans to avoid a succession </a:t>
            </a:r>
            <a:r>
              <a:rPr lang="en-US" dirty="0" smtClean="0"/>
              <a:t>controversy</a:t>
            </a:r>
            <a:endParaRPr lang="en-US" dirty="0"/>
          </a:p>
        </p:txBody>
      </p:sp>
    </p:spTree>
    <p:extLst>
      <p:ext uri="{BB962C8B-B14F-4D97-AF65-F5344CB8AC3E}">
        <p14:creationId xmlns:p14="http://schemas.microsoft.com/office/powerpoint/2010/main" val="2893180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323 Partition of Babylon</a:t>
            </a:r>
          </a:p>
        </p:txBody>
      </p:sp>
      <p:sp>
        <p:nvSpPr>
          <p:cNvPr id="3" name="Content Placeholder 2"/>
          <p:cNvSpPr>
            <a:spLocks noGrp="1"/>
          </p:cNvSpPr>
          <p:nvPr>
            <p:ph idx="1"/>
          </p:nvPr>
        </p:nvSpPr>
        <p:spPr/>
        <p:txBody>
          <a:bodyPr/>
          <a:lstStyle/>
          <a:p>
            <a:r>
              <a:rPr lang="en-US" dirty="0" err="1" smtClean="0"/>
              <a:t>Seleucus</a:t>
            </a:r>
            <a:endParaRPr lang="en-US" dirty="0"/>
          </a:p>
          <a:p>
            <a:pPr lvl="1"/>
            <a:r>
              <a:rPr lang="en-US" dirty="0" smtClean="0"/>
              <a:t>Seleucid Mesopotamia</a:t>
            </a:r>
            <a:r>
              <a:rPr lang="en-US" dirty="0"/>
              <a:t>, Persia, </a:t>
            </a:r>
            <a:r>
              <a:rPr lang="en-US" dirty="0" smtClean="0"/>
              <a:t>India</a:t>
            </a:r>
          </a:p>
          <a:p>
            <a:pPr lvl="2"/>
            <a:r>
              <a:rPr lang="en-US" dirty="0"/>
              <a:t>L</a:t>
            </a:r>
            <a:r>
              <a:rPr lang="en-US" dirty="0" smtClean="0"/>
              <a:t>asted </a:t>
            </a:r>
            <a:r>
              <a:rPr lang="en-US" dirty="0"/>
              <a:t>until 63BC, </a:t>
            </a:r>
            <a:r>
              <a:rPr lang="en-US" dirty="0" smtClean="0"/>
              <a:t>when it fell </a:t>
            </a:r>
            <a:r>
              <a:rPr lang="en-US" dirty="0"/>
              <a:t>to </a:t>
            </a:r>
            <a:r>
              <a:rPr lang="en-US" dirty="0" smtClean="0"/>
              <a:t>Rome</a:t>
            </a:r>
          </a:p>
          <a:p>
            <a:pPr lvl="2"/>
            <a:r>
              <a:rPr lang="en-US" dirty="0"/>
              <a:t>Fought over Jerusalem against the </a:t>
            </a:r>
            <a:r>
              <a:rPr lang="en-US" dirty="0" err="1" smtClean="0"/>
              <a:t>Ptolemies</a:t>
            </a:r>
            <a:endParaRPr lang="en-US" dirty="0"/>
          </a:p>
        </p:txBody>
      </p:sp>
    </p:spTree>
    <p:extLst>
      <p:ext uri="{BB962C8B-B14F-4D97-AF65-F5344CB8AC3E}">
        <p14:creationId xmlns:p14="http://schemas.microsoft.com/office/powerpoint/2010/main" val="139766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323 Partition of Babylon</a:t>
            </a:r>
          </a:p>
        </p:txBody>
      </p:sp>
      <p:sp>
        <p:nvSpPr>
          <p:cNvPr id="3" name="Content Placeholder 2"/>
          <p:cNvSpPr>
            <a:spLocks noGrp="1"/>
          </p:cNvSpPr>
          <p:nvPr>
            <p:ph idx="1"/>
          </p:nvPr>
        </p:nvSpPr>
        <p:spPr/>
        <p:txBody>
          <a:bodyPr/>
          <a:lstStyle/>
          <a:p>
            <a:r>
              <a:rPr lang="en-US" dirty="0" smtClean="0"/>
              <a:t>Ptolemy</a:t>
            </a:r>
          </a:p>
          <a:p>
            <a:pPr lvl="1"/>
            <a:r>
              <a:rPr lang="en-US" dirty="0" smtClean="0"/>
              <a:t>Ptolemaic Egypt</a:t>
            </a:r>
          </a:p>
          <a:p>
            <a:pPr lvl="2"/>
            <a:r>
              <a:rPr lang="en-US" dirty="0"/>
              <a:t>L</a:t>
            </a:r>
            <a:r>
              <a:rPr lang="en-US" dirty="0" smtClean="0"/>
              <a:t>asted </a:t>
            </a:r>
            <a:r>
              <a:rPr lang="en-US" dirty="0"/>
              <a:t>until 30BC, </a:t>
            </a:r>
            <a:r>
              <a:rPr lang="en-US" dirty="0" smtClean="0"/>
              <a:t>when Cleopatra, descendent of Ptolemy and last pharaoh of Egypt, </a:t>
            </a:r>
            <a:r>
              <a:rPr lang="en-US" dirty="0"/>
              <a:t>fell to </a:t>
            </a:r>
            <a:r>
              <a:rPr lang="en-US" dirty="0" smtClean="0"/>
              <a:t>Rome</a:t>
            </a:r>
          </a:p>
          <a:p>
            <a:pPr lvl="2"/>
            <a:r>
              <a:rPr lang="en-US" dirty="0" smtClean="0"/>
              <a:t>Fought over Jerusalem against the Seleucids</a:t>
            </a:r>
          </a:p>
          <a:p>
            <a:pPr lvl="2"/>
            <a:r>
              <a:rPr lang="en-US" dirty="0" smtClean="0"/>
              <a:t>Interesting note: there was a famous Roman philosopher and scientist who lived in Alexandria, Egypt from 90AD to 168AD named Ptolemy. It is not known whether he was related to Alexander’s Ptolemy of the 300sBC.</a:t>
            </a:r>
            <a:endParaRPr lang="en-US" dirty="0"/>
          </a:p>
        </p:txBody>
      </p:sp>
    </p:spTree>
    <p:extLst>
      <p:ext uri="{BB962C8B-B14F-4D97-AF65-F5344CB8AC3E}">
        <p14:creationId xmlns:p14="http://schemas.microsoft.com/office/powerpoint/2010/main" val="2777784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47800"/>
            <a:ext cx="9267111" cy="4029178"/>
          </a:xfrm>
        </p:spPr>
      </p:pic>
    </p:spTree>
    <p:extLst>
      <p:ext uri="{BB962C8B-B14F-4D97-AF65-F5344CB8AC3E}">
        <p14:creationId xmlns:p14="http://schemas.microsoft.com/office/powerpoint/2010/main" val="2425765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85800"/>
            <a:ext cx="9211270" cy="5410200"/>
          </a:xfrm>
        </p:spPr>
      </p:pic>
    </p:spTree>
    <p:extLst>
      <p:ext uri="{BB962C8B-B14F-4D97-AF65-F5344CB8AC3E}">
        <p14:creationId xmlns:p14="http://schemas.microsoft.com/office/powerpoint/2010/main" val="2873053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438401" y="-381000"/>
            <a:ext cx="6705600" cy="2362200"/>
          </a:xfrm>
          <a:prstGeom prst="rect">
            <a:avLst/>
          </a:prstGeom>
        </p:spPr>
      </p:pic>
      <p:sp>
        <p:nvSpPr>
          <p:cNvPr id="2" name="Title 1"/>
          <p:cNvSpPr>
            <a:spLocks noGrp="1"/>
          </p:cNvSpPr>
          <p:nvPr>
            <p:ph type="title"/>
          </p:nvPr>
        </p:nvSpPr>
        <p:spPr/>
        <p:txBody>
          <a:bodyPr/>
          <a:lstStyle/>
          <a:p>
            <a:r>
              <a:rPr lang="en-US" dirty="0" smtClean="0"/>
              <a:t>Fun Fact</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318BC </a:t>
            </a:r>
            <a:r>
              <a:rPr lang="en-US" dirty="0" err="1">
                <a:solidFill>
                  <a:schemeClr val="tx1"/>
                </a:solidFill>
              </a:rPr>
              <a:t>Aristoxenus</a:t>
            </a:r>
            <a:r>
              <a:rPr lang="en-US" dirty="0">
                <a:solidFill>
                  <a:schemeClr val="tx1"/>
                </a:solidFill>
              </a:rPr>
              <a:t>, a Greek </a:t>
            </a:r>
            <a:r>
              <a:rPr lang="en-US" dirty="0" smtClean="0">
                <a:solidFill>
                  <a:schemeClr val="tx1"/>
                </a:solidFill>
              </a:rPr>
              <a:t>philosopher and pupil </a:t>
            </a:r>
            <a:r>
              <a:rPr lang="en-US" dirty="0">
                <a:solidFill>
                  <a:schemeClr val="tx1"/>
                </a:solidFill>
              </a:rPr>
              <a:t>of Aristotle, writes a treatise on music called </a:t>
            </a:r>
            <a:r>
              <a:rPr lang="en-US" dirty="0" smtClean="0">
                <a:solidFill>
                  <a:schemeClr val="tx1"/>
                </a:solidFill>
              </a:rPr>
              <a:t>“The Elements </a:t>
            </a:r>
            <a:r>
              <a:rPr lang="en-US" dirty="0">
                <a:solidFill>
                  <a:schemeClr val="tx1"/>
                </a:solidFill>
              </a:rPr>
              <a:t>of </a:t>
            </a:r>
            <a:r>
              <a:rPr lang="en-US" dirty="0" smtClean="0">
                <a:solidFill>
                  <a:schemeClr val="tx1"/>
                </a:solidFill>
              </a:rPr>
              <a:t>Harmony“</a:t>
            </a:r>
          </a:p>
          <a:p>
            <a:pPr lvl="1"/>
            <a:r>
              <a:rPr lang="en-US" dirty="0" smtClean="0">
                <a:solidFill>
                  <a:schemeClr val="tx1"/>
                </a:solidFill>
              </a:rPr>
              <a:t>Survives only in fragments</a:t>
            </a:r>
          </a:p>
          <a:p>
            <a:pPr lvl="1"/>
            <a:r>
              <a:rPr lang="en-US" dirty="0" smtClean="0">
                <a:solidFill>
                  <a:schemeClr val="tx1"/>
                </a:solidFill>
              </a:rPr>
              <a:t>Attempted a complete </a:t>
            </a:r>
            <a:r>
              <a:rPr lang="en-US" dirty="0">
                <a:solidFill>
                  <a:schemeClr val="tx1"/>
                </a:solidFill>
              </a:rPr>
              <a:t>and systematic exposition of </a:t>
            </a:r>
            <a:r>
              <a:rPr lang="en-US" dirty="0" smtClean="0">
                <a:solidFill>
                  <a:schemeClr val="tx1"/>
                </a:solidFill>
              </a:rPr>
              <a:t>music</a:t>
            </a:r>
          </a:p>
          <a:p>
            <a:pPr lvl="1"/>
            <a:r>
              <a:rPr lang="en-US" dirty="0">
                <a:solidFill>
                  <a:schemeClr val="tx1"/>
                </a:solidFill>
              </a:rPr>
              <a:t>D</a:t>
            </a:r>
            <a:r>
              <a:rPr lang="en-US" dirty="0" smtClean="0">
                <a:solidFill>
                  <a:schemeClr val="tx1"/>
                </a:solidFill>
              </a:rPr>
              <a:t>ivides </a:t>
            </a:r>
            <a:r>
              <a:rPr lang="en-US" dirty="0">
                <a:solidFill>
                  <a:schemeClr val="tx1"/>
                </a:solidFill>
              </a:rPr>
              <a:t>music into seven </a:t>
            </a:r>
            <a:r>
              <a:rPr lang="en-US" dirty="0" smtClean="0">
                <a:solidFill>
                  <a:schemeClr val="tx1"/>
                </a:solidFill>
              </a:rPr>
              <a:t>parts: genre, </a:t>
            </a:r>
            <a:r>
              <a:rPr lang="en-US" dirty="0">
                <a:solidFill>
                  <a:schemeClr val="tx1"/>
                </a:solidFill>
              </a:rPr>
              <a:t>intervals, sounds, systems, tones or modes, mutations, and </a:t>
            </a:r>
            <a:r>
              <a:rPr lang="en-US" dirty="0" smtClean="0">
                <a:solidFill>
                  <a:schemeClr val="tx1"/>
                </a:solidFill>
              </a:rPr>
              <a:t>melody</a:t>
            </a:r>
            <a:endParaRPr lang="en-US" dirty="0">
              <a:solidFill>
                <a:schemeClr val="tx1"/>
              </a:solidFill>
            </a:endParaRPr>
          </a:p>
        </p:txBody>
      </p:sp>
    </p:spTree>
    <p:extLst>
      <p:ext uri="{BB962C8B-B14F-4D97-AF65-F5344CB8AC3E}">
        <p14:creationId xmlns:p14="http://schemas.microsoft.com/office/powerpoint/2010/main" val="626941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330-280 Wars between Romans and </a:t>
            </a:r>
            <a:r>
              <a:rPr lang="en-US" dirty="0" err="1" smtClean="0"/>
              <a:t>latins</a:t>
            </a:r>
            <a:endParaRPr lang="en-US" dirty="0"/>
          </a:p>
        </p:txBody>
      </p:sp>
      <p:sp>
        <p:nvSpPr>
          <p:cNvPr id="3" name="Content Placeholder 2"/>
          <p:cNvSpPr>
            <a:spLocks noGrp="1"/>
          </p:cNvSpPr>
          <p:nvPr>
            <p:ph idx="1"/>
          </p:nvPr>
        </p:nvSpPr>
        <p:spPr/>
        <p:txBody>
          <a:bodyPr>
            <a:normAutofit/>
          </a:bodyPr>
          <a:lstStyle/>
          <a:p>
            <a:r>
              <a:rPr lang="en-US" dirty="0"/>
              <a:t>Sicily and Carthage </a:t>
            </a:r>
            <a:r>
              <a:rPr lang="en-US" dirty="0" smtClean="0"/>
              <a:t>also fighting each other</a:t>
            </a:r>
          </a:p>
          <a:p>
            <a:r>
              <a:rPr lang="en-US" dirty="0" smtClean="0"/>
              <a:t>Romans </a:t>
            </a:r>
            <a:r>
              <a:rPr lang="en-US" dirty="0"/>
              <a:t>fighting </a:t>
            </a:r>
            <a:r>
              <a:rPr lang="en-US" dirty="0" err="1"/>
              <a:t>Samnites</a:t>
            </a:r>
            <a:r>
              <a:rPr lang="en-US" dirty="0"/>
              <a:t>, Tarentum, and Etruscans</a:t>
            </a:r>
          </a:p>
          <a:p>
            <a:r>
              <a:rPr lang="en-US" dirty="0" smtClean="0"/>
              <a:t>Rome grows in </a:t>
            </a:r>
            <a:r>
              <a:rPr lang="en-US" dirty="0"/>
              <a:t>power and land </a:t>
            </a:r>
            <a:r>
              <a:rPr lang="en-US" dirty="0" smtClean="0"/>
              <a:t>mass</a:t>
            </a:r>
            <a:endParaRPr lang="en-US" dirty="0"/>
          </a:p>
        </p:txBody>
      </p:sp>
    </p:spTree>
    <p:extLst>
      <p:ext uri="{BB962C8B-B14F-4D97-AF65-F5344CB8AC3E}">
        <p14:creationId xmlns:p14="http://schemas.microsoft.com/office/powerpoint/2010/main" val="2416072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340-273 </a:t>
            </a:r>
            <a:r>
              <a:rPr lang="en-US" dirty="0" err="1"/>
              <a:t>Appius</a:t>
            </a:r>
            <a:r>
              <a:rPr lang="en-US" dirty="0"/>
              <a:t> Claudius </a:t>
            </a:r>
            <a:r>
              <a:rPr lang="en-US" dirty="0" err="1"/>
              <a:t>Caecus</a:t>
            </a:r>
            <a:endParaRPr lang="en-US" dirty="0"/>
          </a:p>
        </p:txBody>
      </p:sp>
      <p:sp>
        <p:nvSpPr>
          <p:cNvPr id="3" name="Content Placeholder 2"/>
          <p:cNvSpPr>
            <a:spLocks noGrp="1"/>
          </p:cNvSpPr>
          <p:nvPr>
            <p:ph idx="1"/>
          </p:nvPr>
        </p:nvSpPr>
        <p:spPr/>
        <p:txBody>
          <a:bodyPr>
            <a:normAutofit/>
          </a:bodyPr>
          <a:lstStyle/>
          <a:p>
            <a:r>
              <a:rPr lang="en-US" dirty="0" smtClean="0"/>
              <a:t>Censor</a:t>
            </a:r>
          </a:p>
          <a:p>
            <a:pPr lvl="1"/>
            <a:r>
              <a:rPr lang="en-US" dirty="0" smtClean="0"/>
              <a:t>Someone who keeps tabs on whether patricians are rich enough to stay in the patrician assembly</a:t>
            </a:r>
          </a:p>
          <a:p>
            <a:r>
              <a:rPr lang="en-US" dirty="0" smtClean="0"/>
              <a:t>312 began construction on the </a:t>
            </a:r>
            <a:r>
              <a:rPr lang="en-US" dirty="0"/>
              <a:t>Appian </a:t>
            </a:r>
            <a:r>
              <a:rPr lang="en-US" dirty="0" smtClean="0"/>
              <a:t>Way</a:t>
            </a:r>
          </a:p>
          <a:p>
            <a:pPr lvl="1"/>
            <a:r>
              <a:rPr lang="en-US" dirty="0" smtClean="0"/>
              <a:t>One </a:t>
            </a:r>
            <a:r>
              <a:rPr lang="en-US" dirty="0"/>
              <a:t>of the earliest and strategically most important Roman </a:t>
            </a:r>
            <a:r>
              <a:rPr lang="en-US" dirty="0" smtClean="0"/>
              <a:t>roads</a:t>
            </a:r>
          </a:p>
          <a:p>
            <a:pPr lvl="1"/>
            <a:r>
              <a:rPr lang="en-US" dirty="0" smtClean="0"/>
              <a:t>Connected Rome to SE Italy</a:t>
            </a:r>
          </a:p>
          <a:p>
            <a:pPr lvl="1"/>
            <a:r>
              <a:rPr lang="en-US" dirty="0" smtClean="0"/>
              <a:t>Lots of it still survives today!</a:t>
            </a:r>
          </a:p>
        </p:txBody>
      </p:sp>
    </p:spTree>
    <p:extLst>
      <p:ext uri="{BB962C8B-B14F-4D97-AF65-F5344CB8AC3E}">
        <p14:creationId xmlns:p14="http://schemas.microsoft.com/office/powerpoint/2010/main" val="2817697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57728"/>
            <a:ext cx="5181600" cy="6908801"/>
          </a:xfrm>
        </p:spPr>
      </p:pic>
    </p:spTree>
    <p:extLst>
      <p:ext uri="{BB962C8B-B14F-4D97-AF65-F5344CB8AC3E}">
        <p14:creationId xmlns:p14="http://schemas.microsoft.com/office/powerpoint/2010/main" val="25778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67761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Cardinal Virtues</a:t>
            </a:r>
            <a:endParaRPr lang="en-US" dirty="0"/>
          </a:p>
        </p:txBody>
      </p:sp>
      <p:sp>
        <p:nvSpPr>
          <p:cNvPr id="3" name="Content Placeholder 2"/>
          <p:cNvSpPr>
            <a:spLocks noGrp="1"/>
          </p:cNvSpPr>
          <p:nvPr>
            <p:ph idx="1"/>
          </p:nvPr>
        </p:nvSpPr>
        <p:spPr/>
        <p:txBody>
          <a:bodyPr>
            <a:normAutofit/>
          </a:bodyPr>
          <a:lstStyle/>
          <a:p>
            <a:r>
              <a:rPr lang="en-US" dirty="0" smtClean="0"/>
              <a:t>From Greek philosophers</a:t>
            </a:r>
          </a:p>
          <a:p>
            <a:pPr lvl="1"/>
            <a:r>
              <a:rPr lang="en-US" dirty="0" smtClean="0"/>
              <a:t>Prudence </a:t>
            </a:r>
            <a:r>
              <a:rPr lang="en-US" dirty="0"/>
              <a:t>- ability to judge between actions with regard to appropriate actions at a given time</a:t>
            </a:r>
          </a:p>
          <a:p>
            <a:pPr lvl="1"/>
            <a:r>
              <a:rPr lang="en-US" dirty="0"/>
              <a:t>Justice - the perpetual and constant will of rendering to each one his </a:t>
            </a:r>
            <a:r>
              <a:rPr lang="en-US" dirty="0" smtClean="0"/>
              <a:t>right</a:t>
            </a:r>
            <a:endParaRPr lang="en-US" dirty="0"/>
          </a:p>
          <a:p>
            <a:pPr lvl="1"/>
            <a:r>
              <a:rPr lang="en-US" dirty="0"/>
              <a:t>Temperance </a:t>
            </a:r>
            <a:r>
              <a:rPr lang="en-US" dirty="0" smtClean="0"/>
              <a:t>- </a:t>
            </a:r>
            <a:r>
              <a:rPr lang="en-US" dirty="0"/>
              <a:t>practicing self-control, abstention, and moderation; tempering the </a:t>
            </a:r>
            <a:r>
              <a:rPr lang="en-US" dirty="0" smtClean="0"/>
              <a:t>appetite</a:t>
            </a:r>
            <a:endParaRPr lang="en-US" dirty="0"/>
          </a:p>
          <a:p>
            <a:pPr lvl="1"/>
            <a:r>
              <a:rPr lang="en-US" dirty="0" smtClean="0"/>
              <a:t>Courage </a:t>
            </a:r>
            <a:r>
              <a:rPr lang="en-US" dirty="0"/>
              <a:t>- forbearance, endurance, and ability to confront fear, uncertainty and intimidation</a:t>
            </a:r>
          </a:p>
        </p:txBody>
      </p:sp>
    </p:spTree>
    <p:extLst>
      <p:ext uri="{BB962C8B-B14F-4D97-AF65-F5344CB8AC3E}">
        <p14:creationId xmlns:p14="http://schemas.microsoft.com/office/powerpoint/2010/main" val="4140384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199632"/>
          </a:xfrm>
        </p:spPr>
      </p:pic>
    </p:spTree>
    <p:extLst>
      <p:ext uri="{BB962C8B-B14F-4D97-AF65-F5344CB8AC3E}">
        <p14:creationId xmlns:p14="http://schemas.microsoft.com/office/powerpoint/2010/main" val="215170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340-273 </a:t>
            </a:r>
            <a:r>
              <a:rPr lang="en-US" dirty="0" err="1"/>
              <a:t>Appius</a:t>
            </a:r>
            <a:r>
              <a:rPr lang="en-US" dirty="0"/>
              <a:t> Claudius </a:t>
            </a:r>
            <a:r>
              <a:rPr lang="en-US" dirty="0" err="1"/>
              <a:t>Caecus</a:t>
            </a:r>
            <a:endParaRPr lang="en-US" dirty="0"/>
          </a:p>
        </p:txBody>
      </p:sp>
      <p:sp>
        <p:nvSpPr>
          <p:cNvPr id="3" name="Content Placeholder 2"/>
          <p:cNvSpPr>
            <a:spLocks noGrp="1"/>
          </p:cNvSpPr>
          <p:nvPr>
            <p:ph idx="1"/>
          </p:nvPr>
        </p:nvSpPr>
        <p:spPr/>
        <p:txBody>
          <a:bodyPr/>
          <a:lstStyle/>
          <a:p>
            <a:r>
              <a:rPr lang="en-US" dirty="0"/>
              <a:t>Rome gets its first pure drinking water as engineers complete the first aqueduct into the city, the Aqua </a:t>
            </a:r>
            <a:r>
              <a:rPr lang="en-US" dirty="0" err="1" smtClean="0"/>
              <a:t>Appia</a:t>
            </a:r>
            <a:endParaRPr lang="en-US" dirty="0" smtClean="0"/>
          </a:p>
          <a:p>
            <a:pPr lvl="1"/>
            <a:r>
              <a:rPr lang="en-US" dirty="0" smtClean="0"/>
              <a:t>The Romans were the first to come up with a way of transporting drinking water over land</a:t>
            </a:r>
          </a:p>
          <a:p>
            <a:pPr lvl="1"/>
            <a:r>
              <a:rPr lang="en-US" dirty="0" smtClean="0"/>
              <a:t>Called aqueducts = water tubes</a:t>
            </a:r>
          </a:p>
          <a:p>
            <a:pPr lvl="1"/>
            <a:r>
              <a:rPr lang="en-US" dirty="0" smtClean="0"/>
              <a:t>Lots of these survive today!</a:t>
            </a:r>
            <a:endParaRPr lang="en-US" dirty="0"/>
          </a:p>
          <a:p>
            <a:endParaRPr lang="en-US" dirty="0"/>
          </a:p>
        </p:txBody>
      </p:sp>
    </p:spTree>
    <p:extLst>
      <p:ext uri="{BB962C8B-B14F-4D97-AF65-F5344CB8AC3E}">
        <p14:creationId xmlns:p14="http://schemas.microsoft.com/office/powerpoint/2010/main" val="550812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709"/>
            <a:ext cx="9144000" cy="6852242"/>
          </a:xfrm>
        </p:spPr>
      </p:pic>
    </p:spTree>
    <p:extLst>
      <p:ext uri="{BB962C8B-B14F-4D97-AF65-F5344CB8AC3E}">
        <p14:creationId xmlns:p14="http://schemas.microsoft.com/office/powerpoint/2010/main" val="1681701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23186"/>
            <a:ext cx="9144000" cy="6086475"/>
          </a:xfrm>
        </p:spPr>
      </p:pic>
    </p:spTree>
    <p:extLst>
      <p:ext uri="{BB962C8B-B14F-4D97-AF65-F5344CB8AC3E}">
        <p14:creationId xmlns:p14="http://schemas.microsoft.com/office/powerpoint/2010/main" val="1668167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Friday, November 15</a:t>
            </a:r>
            <a:br>
              <a:rPr lang="en-US" dirty="0" smtClean="0"/>
            </a:br>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Review your notes from Wednesday (1</a:t>
            </a:r>
            <a:r>
              <a:rPr lang="en-US" baseline="30000" dirty="0" smtClean="0"/>
              <a:t>st</a:t>
            </a:r>
            <a:r>
              <a:rPr lang="en-US" dirty="0" smtClean="0"/>
              <a:t> Hour) or yesterday (6</a:t>
            </a:r>
            <a:r>
              <a:rPr lang="en-US" baseline="30000" dirty="0" smtClean="0"/>
              <a:t>th</a:t>
            </a:r>
            <a:r>
              <a:rPr lang="en-US" dirty="0" smtClean="0"/>
              <a:t> Hour). Choose one thing we discussed in class and write a paragraph connecting that historical event to your life today.</a:t>
            </a:r>
            <a:endParaRPr lang="en-US" dirty="0"/>
          </a:p>
        </p:txBody>
      </p:sp>
    </p:spTree>
    <p:extLst>
      <p:ext uri="{BB962C8B-B14F-4D97-AF65-F5344CB8AC3E}">
        <p14:creationId xmlns:p14="http://schemas.microsoft.com/office/powerpoint/2010/main" val="411855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Friday, Nov 15</a:t>
            </a:r>
            <a:br>
              <a:rPr lang="en-US" dirty="0" smtClean="0"/>
            </a:br>
            <a:r>
              <a:rPr lang="en-US" dirty="0" smtClean="0"/>
              <a:t>Reading Guide Answers</a:t>
            </a:r>
            <a:endParaRPr lang="en-US" dirty="0"/>
          </a:p>
        </p:txBody>
      </p:sp>
      <p:sp>
        <p:nvSpPr>
          <p:cNvPr id="3" name="Content Placeholder 2"/>
          <p:cNvSpPr>
            <a:spLocks noGrp="1"/>
          </p:cNvSpPr>
          <p:nvPr>
            <p:ph idx="1"/>
          </p:nvPr>
        </p:nvSpPr>
        <p:spPr/>
        <p:txBody>
          <a:bodyPr/>
          <a:lstStyle/>
          <a:p>
            <a:r>
              <a:rPr lang="en-US" dirty="0" smtClean="0"/>
              <a:t>The Romans achieved an unwritten constitution and the promotion of domestic reforms to assure political equality for all citizens without violence.</a:t>
            </a:r>
          </a:p>
          <a:p>
            <a:r>
              <a:rPr lang="en-US" dirty="0" smtClean="0"/>
              <a:t>270BC</a:t>
            </a:r>
          </a:p>
          <a:p>
            <a:r>
              <a:rPr lang="en-US" dirty="0" smtClean="0"/>
              <a:t>133BC</a:t>
            </a:r>
          </a:p>
          <a:p>
            <a:r>
              <a:rPr lang="en-US" dirty="0" smtClean="0"/>
              <a:t>Augustus</a:t>
            </a:r>
            <a:endParaRPr lang="en-US" dirty="0"/>
          </a:p>
        </p:txBody>
      </p:sp>
    </p:spTree>
    <p:extLst>
      <p:ext uri="{BB962C8B-B14F-4D97-AF65-F5344CB8AC3E}">
        <p14:creationId xmlns:p14="http://schemas.microsoft.com/office/powerpoint/2010/main" val="2822939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r>
              <a:rPr lang="en-US" dirty="0" smtClean="0"/>
              <a:t> Discussion</a:t>
            </a:r>
            <a:endParaRPr lang="en-US" dirty="0"/>
          </a:p>
        </p:txBody>
      </p:sp>
      <p:sp>
        <p:nvSpPr>
          <p:cNvPr id="3" name="Content Placeholder 2"/>
          <p:cNvSpPr>
            <a:spLocks noGrp="1"/>
          </p:cNvSpPr>
          <p:nvPr>
            <p:ph idx="1"/>
          </p:nvPr>
        </p:nvSpPr>
        <p:spPr>
          <a:xfrm>
            <a:off x="304800" y="1554162"/>
            <a:ext cx="8686800" cy="5075238"/>
          </a:xfrm>
        </p:spPr>
        <p:txBody>
          <a:bodyPr>
            <a:normAutofit fontScale="70000" lnSpcReduction="20000"/>
          </a:bodyPr>
          <a:lstStyle/>
          <a:p>
            <a:r>
              <a:rPr lang="en-US" dirty="0" smtClean="0"/>
              <a:t>Next time you eat something sugary (umm, like, today at lunch), you can awkwardly blurt out to the entire lunch table that you know when sugar cane was first mentioned in Western writing.</a:t>
            </a:r>
          </a:p>
          <a:p>
            <a:r>
              <a:rPr lang="en-US" dirty="0" smtClean="0"/>
              <a:t>You can still visit cities Alexander conquered and renamed after himself!</a:t>
            </a:r>
          </a:p>
          <a:p>
            <a:r>
              <a:rPr lang="en-US" dirty="0" smtClean="0"/>
              <a:t>You can still read a Classical Greek book that tells you helpful things such as “happiness is activity in accordance with virtue”!</a:t>
            </a:r>
          </a:p>
          <a:p>
            <a:r>
              <a:rPr lang="en-US" dirty="0" smtClean="0"/>
              <a:t>You can learn from Alexander’s mistakes.</a:t>
            </a:r>
          </a:p>
          <a:p>
            <a:r>
              <a:rPr lang="en-US" dirty="0" smtClean="0"/>
              <a:t>You can calmly explain to your poor, confused friends that Cleopatra was not Egyptian, but rather a Greek ruler descended from one of Alexander the Great’s generals.</a:t>
            </a:r>
          </a:p>
          <a:p>
            <a:r>
              <a:rPr lang="en-US" dirty="0" smtClean="0"/>
              <a:t>You can still learn about music from a Hellenistic Greek philosopher!</a:t>
            </a:r>
          </a:p>
          <a:p>
            <a:r>
              <a:rPr lang="en-US" dirty="0" smtClean="0"/>
              <a:t>You can still walk on roads the Romans built and see the ruts their chariot wheels made!</a:t>
            </a:r>
          </a:p>
          <a:p>
            <a:r>
              <a:rPr lang="en-US" dirty="0" smtClean="0"/>
              <a:t>You can drive under Roman aqueducts!</a:t>
            </a:r>
            <a:endParaRPr lang="en-US" dirty="0"/>
          </a:p>
        </p:txBody>
      </p:sp>
    </p:spTree>
    <p:extLst>
      <p:ext uri="{BB962C8B-B14F-4D97-AF65-F5344CB8AC3E}">
        <p14:creationId xmlns:p14="http://schemas.microsoft.com/office/powerpoint/2010/main" val="1205764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307 Ptolemy founds museum and library at </a:t>
            </a:r>
            <a:r>
              <a:rPr lang="en-US" dirty="0" smtClean="0"/>
              <a:t>Alexandria, Egypt</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Alexander had seen the library at </a:t>
            </a:r>
            <a:r>
              <a:rPr lang="en-US" dirty="0" err="1" smtClean="0"/>
              <a:t>Ninevah</a:t>
            </a:r>
            <a:r>
              <a:rPr lang="en-US" dirty="0" smtClean="0"/>
              <a:t> before he burned it (after the Battle of Gaugamela), and wanted to imitate it</a:t>
            </a:r>
          </a:p>
          <a:p>
            <a:pPr lvl="1"/>
            <a:r>
              <a:rPr lang="en-US" dirty="0" smtClean="0"/>
              <a:t>Now his successor in Egypt does that for him in one of the cities named after him</a:t>
            </a:r>
          </a:p>
        </p:txBody>
      </p:sp>
    </p:spTree>
    <p:extLst>
      <p:ext uri="{BB962C8B-B14F-4D97-AF65-F5344CB8AC3E}">
        <p14:creationId xmlns:p14="http://schemas.microsoft.com/office/powerpoint/2010/main" val="560419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452716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193642" cy="6096000"/>
          </a:xfrm>
        </p:spPr>
      </p:pic>
    </p:spTree>
    <p:extLst>
      <p:ext uri="{BB962C8B-B14F-4D97-AF65-F5344CB8AC3E}">
        <p14:creationId xmlns:p14="http://schemas.microsoft.com/office/powerpoint/2010/main" val="501984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Theological virtues</a:t>
            </a:r>
            <a:endParaRPr lang="en-US" dirty="0"/>
          </a:p>
        </p:txBody>
      </p:sp>
      <p:sp>
        <p:nvSpPr>
          <p:cNvPr id="3" name="Content Placeholder 2"/>
          <p:cNvSpPr>
            <a:spLocks noGrp="1"/>
          </p:cNvSpPr>
          <p:nvPr>
            <p:ph idx="1"/>
          </p:nvPr>
        </p:nvSpPr>
        <p:spPr/>
        <p:txBody>
          <a:bodyPr>
            <a:normAutofit lnSpcReduction="10000"/>
          </a:bodyPr>
          <a:lstStyle/>
          <a:p>
            <a:r>
              <a:rPr lang="en-US" dirty="0" smtClean="0"/>
              <a:t>From Christian doctrine</a:t>
            </a:r>
          </a:p>
          <a:p>
            <a:pPr lvl="1"/>
            <a:r>
              <a:rPr lang="en-US" dirty="0"/>
              <a:t>Faith - belief in God, and in the truth of His </a:t>
            </a:r>
            <a:r>
              <a:rPr lang="en-US" dirty="0" smtClean="0"/>
              <a:t>revelation, </a:t>
            </a:r>
            <a:r>
              <a:rPr lang="en-US" dirty="0"/>
              <a:t>as well as obedience to </a:t>
            </a:r>
            <a:r>
              <a:rPr lang="en-US" dirty="0" smtClean="0"/>
              <a:t>Him</a:t>
            </a:r>
          </a:p>
          <a:p>
            <a:pPr lvl="1"/>
            <a:r>
              <a:rPr lang="en-US" dirty="0" smtClean="0"/>
              <a:t>Hope </a:t>
            </a:r>
            <a:r>
              <a:rPr lang="en-US" dirty="0"/>
              <a:t>- expectation of and desire of receiving; refraining from despair and capability of not giving up. The belief that God will and forever be eternally present in every human's life and never giving up on His love.</a:t>
            </a:r>
          </a:p>
          <a:p>
            <a:pPr lvl="1"/>
            <a:r>
              <a:rPr lang="en-US" dirty="0" smtClean="0"/>
              <a:t>Love - </a:t>
            </a:r>
            <a:r>
              <a:rPr lang="en-US" dirty="0"/>
              <a:t>a supernatural virtue that helps us love God and our neighbors, more than ourselves.</a:t>
            </a:r>
          </a:p>
        </p:txBody>
      </p:sp>
    </p:spTree>
    <p:extLst>
      <p:ext uri="{BB962C8B-B14F-4D97-AF65-F5344CB8AC3E}">
        <p14:creationId xmlns:p14="http://schemas.microsoft.com/office/powerpoint/2010/main" val="1651926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636" y="0"/>
            <a:ext cx="9199896" cy="6858000"/>
          </a:xfrm>
        </p:spPr>
      </p:pic>
    </p:spTree>
    <p:extLst>
      <p:ext uri="{BB962C8B-B14F-4D97-AF65-F5344CB8AC3E}">
        <p14:creationId xmlns:p14="http://schemas.microsoft.com/office/powerpoint/2010/main" val="1720752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a:t>
            </a:r>
            <a:endParaRPr lang="en-US" dirty="0"/>
          </a:p>
        </p:txBody>
      </p:sp>
      <p:sp>
        <p:nvSpPr>
          <p:cNvPr id="3" name="Content Placeholder 2"/>
          <p:cNvSpPr>
            <a:spLocks noGrp="1"/>
          </p:cNvSpPr>
          <p:nvPr>
            <p:ph idx="1"/>
          </p:nvPr>
        </p:nvSpPr>
        <p:spPr/>
        <p:txBody>
          <a:bodyPr/>
          <a:lstStyle/>
          <a:p>
            <a:r>
              <a:rPr lang="en-US" dirty="0"/>
              <a:t>Same year: Epicureanism founded in </a:t>
            </a:r>
            <a:r>
              <a:rPr lang="en-US" dirty="0" smtClean="0"/>
              <a:t>Athens by Epicurus.</a:t>
            </a:r>
            <a:endParaRPr lang="en-US" dirty="0"/>
          </a:p>
          <a:p>
            <a:pPr marL="0" indent="0">
              <a:buNone/>
            </a:pPr>
            <a:endParaRPr lang="en-US" dirty="0"/>
          </a:p>
        </p:txBody>
      </p:sp>
    </p:spTree>
    <p:extLst>
      <p:ext uri="{BB962C8B-B14F-4D97-AF65-F5344CB8AC3E}">
        <p14:creationId xmlns:p14="http://schemas.microsoft.com/office/powerpoint/2010/main" val="1619813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283 Library Enlarged</a:t>
            </a:r>
            <a:endParaRPr lang="en-US" dirty="0"/>
          </a:p>
        </p:txBody>
      </p:sp>
      <p:sp>
        <p:nvSpPr>
          <p:cNvPr id="3" name="Content Placeholder 2"/>
          <p:cNvSpPr>
            <a:spLocks noGrp="1"/>
          </p:cNvSpPr>
          <p:nvPr>
            <p:ph idx="1"/>
          </p:nvPr>
        </p:nvSpPr>
        <p:spPr/>
        <p:txBody>
          <a:bodyPr/>
          <a:lstStyle/>
          <a:p>
            <a:r>
              <a:rPr lang="en-US" dirty="0" smtClean="0"/>
              <a:t>Ptolemy </a:t>
            </a:r>
            <a:r>
              <a:rPr lang="en-US" dirty="0"/>
              <a:t>II enlarges the library at </a:t>
            </a:r>
            <a:r>
              <a:rPr lang="en-US" dirty="0" smtClean="0"/>
              <a:t>Alexandria</a:t>
            </a:r>
          </a:p>
          <a:p>
            <a:r>
              <a:rPr lang="en-US" dirty="0" smtClean="0"/>
              <a:t>Appoints grammarian </a:t>
            </a:r>
            <a:r>
              <a:rPr lang="en-US" dirty="0" err="1"/>
              <a:t>Zenodotus</a:t>
            </a:r>
            <a:r>
              <a:rPr lang="en-US" dirty="0"/>
              <a:t> to collect and edit all the Greek poets</a:t>
            </a:r>
          </a:p>
          <a:p>
            <a:endParaRPr lang="en-US" dirty="0"/>
          </a:p>
        </p:txBody>
      </p:sp>
    </p:spTree>
    <p:extLst>
      <p:ext uri="{BB962C8B-B14F-4D97-AF65-F5344CB8AC3E}">
        <p14:creationId xmlns:p14="http://schemas.microsoft.com/office/powerpoint/2010/main" val="3901158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287 </a:t>
            </a:r>
            <a:r>
              <a:rPr lang="en-US" dirty="0"/>
              <a:t>new </a:t>
            </a:r>
            <a:r>
              <a:rPr lang="en-US" dirty="0" smtClean="0"/>
              <a:t>Roman law: </a:t>
            </a:r>
            <a:r>
              <a:rPr lang="en-US" dirty="0" err="1"/>
              <a:t>Lex</a:t>
            </a:r>
            <a:r>
              <a:rPr lang="en-US" dirty="0"/>
              <a:t> </a:t>
            </a:r>
            <a:r>
              <a:rPr lang="en-US" dirty="0" err="1"/>
              <a:t>Hortensia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Much </a:t>
            </a:r>
            <a:r>
              <a:rPr lang="en-US" dirty="0"/>
              <a:t>greater power to the </a:t>
            </a:r>
            <a:r>
              <a:rPr lang="en-US" dirty="0" smtClean="0"/>
              <a:t>Plebeian </a:t>
            </a:r>
            <a:r>
              <a:rPr lang="en-US" dirty="0"/>
              <a:t>Assembly compared to the </a:t>
            </a:r>
            <a:r>
              <a:rPr lang="en-US" dirty="0" smtClean="0"/>
              <a:t>Senate</a:t>
            </a:r>
          </a:p>
          <a:p>
            <a:r>
              <a:rPr lang="en-US" dirty="0"/>
              <a:t>P</a:t>
            </a:r>
            <a:r>
              <a:rPr lang="en-US" dirty="0" smtClean="0"/>
              <a:t>assed </a:t>
            </a:r>
            <a:r>
              <a:rPr lang="en-US" dirty="0"/>
              <a:t>following a threat from plebeian soldiers to </a:t>
            </a:r>
            <a:r>
              <a:rPr lang="en-US" dirty="0" smtClean="0"/>
              <a:t>secede (as usual)</a:t>
            </a:r>
          </a:p>
          <a:p>
            <a:r>
              <a:rPr lang="en-US" dirty="0" smtClean="0"/>
              <a:t>Named </a:t>
            </a:r>
            <a:r>
              <a:rPr lang="en-US" dirty="0"/>
              <a:t>after Quintus </a:t>
            </a:r>
            <a:r>
              <a:rPr lang="en-US" dirty="0" err="1"/>
              <a:t>Hortensius</a:t>
            </a:r>
            <a:r>
              <a:rPr lang="en-US" dirty="0"/>
              <a:t>, a plebeian, who is made dictator to settle the </a:t>
            </a:r>
            <a:r>
              <a:rPr lang="en-US" dirty="0" smtClean="0"/>
              <a:t>controversy</a:t>
            </a:r>
          </a:p>
          <a:p>
            <a:pPr lvl="1"/>
            <a:r>
              <a:rPr lang="en-US" dirty="0" smtClean="0"/>
              <a:t>Note: dictator was an official position people were elected to if there was some emergency and the city needed one ruler, instead of the two consuls. The position of dictator was only supposed to last for six months.</a:t>
            </a:r>
            <a:endParaRPr lang="en-US" dirty="0"/>
          </a:p>
        </p:txBody>
      </p:sp>
    </p:spTree>
    <p:extLst>
      <p:ext uri="{BB962C8B-B14F-4D97-AF65-F5344CB8AC3E}">
        <p14:creationId xmlns:p14="http://schemas.microsoft.com/office/powerpoint/2010/main" val="923675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286 </a:t>
            </a:r>
            <a:r>
              <a:rPr lang="en-US" dirty="0" smtClean="0"/>
              <a:t>new Roman law: </a:t>
            </a:r>
            <a:r>
              <a:rPr lang="en-US" dirty="0" err="1"/>
              <a:t>Lex</a:t>
            </a:r>
            <a:r>
              <a:rPr lang="en-US" dirty="0"/>
              <a:t> </a:t>
            </a:r>
            <a:r>
              <a:rPr lang="en-US" dirty="0" err="1"/>
              <a:t>Aquilia</a:t>
            </a:r>
            <a:endParaRPr lang="en-US" dirty="0"/>
          </a:p>
        </p:txBody>
      </p:sp>
      <p:sp>
        <p:nvSpPr>
          <p:cNvPr id="3" name="Content Placeholder 2"/>
          <p:cNvSpPr>
            <a:spLocks noGrp="1"/>
          </p:cNvSpPr>
          <p:nvPr>
            <p:ph idx="1"/>
          </p:nvPr>
        </p:nvSpPr>
        <p:spPr/>
        <p:txBody>
          <a:bodyPr/>
          <a:lstStyle/>
          <a:p>
            <a:r>
              <a:rPr lang="en-US" dirty="0"/>
              <a:t>P</a:t>
            </a:r>
            <a:r>
              <a:rPr lang="en-US" dirty="0" smtClean="0"/>
              <a:t>rovides </a:t>
            </a:r>
            <a:r>
              <a:rPr lang="en-US" dirty="0"/>
              <a:t>compensation to the owners of property injured as a result of someone's </a:t>
            </a:r>
            <a:r>
              <a:rPr lang="en-US" dirty="0" smtClean="0"/>
              <a:t>fault</a:t>
            </a:r>
          </a:p>
          <a:p>
            <a:pPr lvl="1"/>
            <a:r>
              <a:rPr lang="en-US" dirty="0" smtClean="0"/>
              <a:t>Where we get property rights now</a:t>
            </a:r>
            <a:endParaRPr lang="en-US" dirty="0"/>
          </a:p>
          <a:p>
            <a:endParaRPr lang="en-US" dirty="0"/>
          </a:p>
        </p:txBody>
      </p:sp>
    </p:spTree>
    <p:extLst>
      <p:ext uri="{BB962C8B-B14F-4D97-AF65-F5344CB8AC3E}">
        <p14:creationId xmlns:p14="http://schemas.microsoft.com/office/powerpoint/2010/main" val="1639060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45086"/>
            <a:ext cx="9144000" cy="3312914"/>
          </a:xfrm>
          <a:prstGeom prst="rect">
            <a:avLst/>
          </a:prstGeom>
        </p:spPr>
      </p:pic>
      <p:sp>
        <p:nvSpPr>
          <p:cNvPr id="2" name="Title 1"/>
          <p:cNvSpPr>
            <a:spLocks noGrp="1"/>
          </p:cNvSpPr>
          <p:nvPr>
            <p:ph type="title"/>
          </p:nvPr>
        </p:nvSpPr>
        <p:spPr/>
        <p:txBody>
          <a:bodyPr>
            <a:normAutofit fontScale="90000"/>
          </a:bodyPr>
          <a:lstStyle/>
          <a:p>
            <a:r>
              <a:rPr lang="en-US" dirty="0" smtClean="0"/>
              <a:t>285 Lighthouse built in Alexandria, Egypt</a:t>
            </a:r>
            <a:endParaRPr lang="en-US" dirty="0"/>
          </a:p>
        </p:txBody>
      </p:sp>
      <p:sp>
        <p:nvSpPr>
          <p:cNvPr id="3" name="Content Placeholder 2"/>
          <p:cNvSpPr>
            <a:spLocks noGrp="1"/>
          </p:cNvSpPr>
          <p:nvPr>
            <p:ph idx="1"/>
          </p:nvPr>
        </p:nvSpPr>
        <p:spPr/>
        <p:txBody>
          <a:bodyPr>
            <a:normAutofit/>
          </a:bodyPr>
          <a:lstStyle/>
          <a:p>
            <a:r>
              <a:rPr lang="en-US" dirty="0" smtClean="0"/>
              <a:t>110 </a:t>
            </a:r>
            <a:r>
              <a:rPr lang="en-US" dirty="0" err="1" smtClean="0"/>
              <a:t>metres</a:t>
            </a:r>
            <a:r>
              <a:rPr lang="en-US" dirty="0" smtClean="0"/>
              <a:t> tall</a:t>
            </a:r>
          </a:p>
          <a:p>
            <a:r>
              <a:rPr lang="en-US" dirty="0" smtClean="0"/>
              <a:t>On </a:t>
            </a:r>
            <a:r>
              <a:rPr lang="en-US" dirty="0"/>
              <a:t>the island of Pharos in Alexandria's </a:t>
            </a:r>
            <a:r>
              <a:rPr lang="en-US" dirty="0" smtClean="0"/>
              <a:t>harbor</a:t>
            </a:r>
          </a:p>
          <a:p>
            <a:r>
              <a:rPr lang="en-US" dirty="0" smtClean="0"/>
              <a:t>A </a:t>
            </a:r>
            <a:r>
              <a:rPr lang="en-US" dirty="0"/>
              <a:t>landmark for ships in the eastern </a:t>
            </a:r>
            <a:r>
              <a:rPr lang="en-US" dirty="0" smtClean="0">
                <a:solidFill>
                  <a:schemeClr val="tx1"/>
                </a:solidFill>
              </a:rPr>
              <a:t>Mediterranean</a:t>
            </a:r>
          </a:p>
        </p:txBody>
      </p:sp>
    </p:spTree>
    <p:extLst>
      <p:ext uri="{BB962C8B-B14F-4D97-AF65-F5344CB8AC3E}">
        <p14:creationId xmlns:p14="http://schemas.microsoft.com/office/powerpoint/2010/main" val="3747164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42331" y="0"/>
            <a:ext cx="8859337" cy="6858000"/>
          </a:xfrm>
          <a:prstGeom prst="rect">
            <a:avLst/>
          </a:prstGeom>
        </p:spPr>
      </p:pic>
      <p:sp>
        <p:nvSpPr>
          <p:cNvPr id="2" name="Title 1"/>
          <p:cNvSpPr>
            <a:spLocks noGrp="1"/>
          </p:cNvSpPr>
          <p:nvPr>
            <p:ph type="title"/>
          </p:nvPr>
        </p:nvSpPr>
        <p:spPr/>
        <p:txBody>
          <a:bodyPr>
            <a:normAutofit fontScale="90000"/>
          </a:bodyPr>
          <a:lstStyle/>
          <a:p>
            <a:r>
              <a:rPr lang="en-US" dirty="0">
                <a:solidFill>
                  <a:schemeClr val="tx1"/>
                </a:solidFill>
              </a:rPr>
              <a:t>285 Lighthouse built in Alexandria, Egypt</a:t>
            </a:r>
          </a:p>
        </p:txBody>
      </p:sp>
      <p:sp>
        <p:nvSpPr>
          <p:cNvPr id="3" name="Content Placeholder 2"/>
          <p:cNvSpPr>
            <a:spLocks noGrp="1"/>
          </p:cNvSpPr>
          <p:nvPr>
            <p:ph idx="1"/>
          </p:nvPr>
        </p:nvSpPr>
        <p:spPr/>
        <p:txBody>
          <a:bodyPr/>
          <a:lstStyle/>
          <a:p>
            <a:r>
              <a:rPr lang="en-US" dirty="0">
                <a:solidFill>
                  <a:schemeClr val="tx1"/>
                </a:solidFill>
              </a:rPr>
              <a:t>Built by </a:t>
            </a:r>
            <a:r>
              <a:rPr lang="en-US" dirty="0" err="1">
                <a:solidFill>
                  <a:schemeClr val="tx1"/>
                </a:solidFill>
              </a:rPr>
              <a:t>Sostratus</a:t>
            </a:r>
            <a:r>
              <a:rPr lang="en-US" dirty="0">
                <a:solidFill>
                  <a:schemeClr val="tx1"/>
                </a:solidFill>
              </a:rPr>
              <a:t> of Cnidus for Ptolemy II of Egypt</a:t>
            </a:r>
          </a:p>
          <a:p>
            <a:r>
              <a:rPr lang="en-US" dirty="0">
                <a:solidFill>
                  <a:schemeClr val="tx1"/>
                </a:solidFill>
              </a:rPr>
              <a:t>One of the seven wonders of the ancient world</a:t>
            </a:r>
          </a:p>
          <a:p>
            <a:r>
              <a:rPr lang="en-US" dirty="0">
                <a:solidFill>
                  <a:schemeClr val="tx1"/>
                </a:solidFill>
              </a:rPr>
              <a:t>A technological triumph</a:t>
            </a:r>
          </a:p>
          <a:p>
            <a:r>
              <a:rPr lang="en-US" dirty="0">
                <a:solidFill>
                  <a:schemeClr val="tx1"/>
                </a:solidFill>
              </a:rPr>
              <a:t>Archetype of all lighthouses since</a:t>
            </a:r>
          </a:p>
          <a:p>
            <a:r>
              <a:rPr lang="en-US" dirty="0">
                <a:solidFill>
                  <a:schemeClr val="tx1"/>
                </a:solidFill>
              </a:rPr>
              <a:t>A broad spiral ramp leads to the top, where a fire burns at </a:t>
            </a:r>
            <a:r>
              <a:rPr lang="en-US" dirty="0" smtClean="0">
                <a:solidFill>
                  <a:schemeClr val="tx1"/>
                </a:solidFill>
              </a:rPr>
              <a:t>night</a:t>
            </a:r>
            <a:endParaRPr lang="en-US" dirty="0">
              <a:solidFill>
                <a:schemeClr val="tx1"/>
              </a:solidFill>
            </a:endParaRPr>
          </a:p>
        </p:txBody>
      </p:sp>
    </p:spTree>
    <p:extLst>
      <p:ext uri="{BB962C8B-B14F-4D97-AF65-F5344CB8AC3E}">
        <p14:creationId xmlns:p14="http://schemas.microsoft.com/office/powerpoint/2010/main" val="555985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945" y="381000"/>
            <a:ext cx="9153018" cy="6090000"/>
          </a:xfrm>
          <a:prstGeom prst="rect">
            <a:avLst/>
          </a:prstGeom>
        </p:spPr>
      </p:pic>
      <p:sp>
        <p:nvSpPr>
          <p:cNvPr id="2" name="Title 1"/>
          <p:cNvSpPr>
            <a:spLocks noGrp="1"/>
          </p:cNvSpPr>
          <p:nvPr>
            <p:ph type="title"/>
          </p:nvPr>
        </p:nvSpPr>
        <p:spPr/>
        <p:txBody>
          <a:bodyPr/>
          <a:lstStyle/>
          <a:p>
            <a:r>
              <a:rPr lang="en-US" dirty="0">
                <a:solidFill>
                  <a:schemeClr val="tx1"/>
                </a:solidFill>
              </a:rPr>
              <a:t>280 Aristarchus of Samos</a:t>
            </a:r>
          </a:p>
        </p:txBody>
      </p:sp>
      <p:sp>
        <p:nvSpPr>
          <p:cNvPr id="3" name="Content Placeholder 2"/>
          <p:cNvSpPr>
            <a:spLocks noGrp="1"/>
          </p:cNvSpPr>
          <p:nvPr>
            <p:ph idx="1"/>
          </p:nvPr>
        </p:nvSpPr>
        <p:spPr/>
        <p:txBody>
          <a:bodyPr>
            <a:normAutofit/>
          </a:bodyPr>
          <a:lstStyle/>
          <a:p>
            <a:r>
              <a:rPr lang="en-US" dirty="0">
                <a:solidFill>
                  <a:schemeClr val="tx1"/>
                </a:solidFill>
              </a:rPr>
              <a:t>U</a:t>
            </a:r>
            <a:r>
              <a:rPr lang="en-US" dirty="0" smtClean="0">
                <a:solidFill>
                  <a:schemeClr val="tx1"/>
                </a:solidFill>
              </a:rPr>
              <a:t>ses </a:t>
            </a:r>
            <a:r>
              <a:rPr lang="en-US" dirty="0">
                <a:solidFill>
                  <a:schemeClr val="tx1"/>
                </a:solidFill>
              </a:rPr>
              <a:t>the size of the Earth's shadow on the Moon to estimate that the Moon's </a:t>
            </a:r>
            <a:r>
              <a:rPr lang="en-US" dirty="0" smtClean="0">
                <a:solidFill>
                  <a:schemeClr val="tx1"/>
                </a:solidFill>
              </a:rPr>
              <a:t>radius</a:t>
            </a:r>
          </a:p>
          <a:p>
            <a:pPr lvl="1"/>
            <a:r>
              <a:rPr lang="en-US" dirty="0" smtClean="0">
                <a:solidFill>
                  <a:schemeClr val="tx1"/>
                </a:solidFill>
              </a:rPr>
              <a:t>Says the moon’s radius is one-third </a:t>
            </a:r>
            <a:r>
              <a:rPr lang="en-US" dirty="0">
                <a:solidFill>
                  <a:schemeClr val="tx1"/>
                </a:solidFill>
              </a:rPr>
              <a:t>that of the </a:t>
            </a:r>
            <a:r>
              <a:rPr lang="en-US" dirty="0" smtClean="0">
                <a:solidFill>
                  <a:schemeClr val="tx1"/>
                </a:solidFill>
              </a:rPr>
              <a:t>Earth</a:t>
            </a:r>
          </a:p>
          <a:p>
            <a:pPr lvl="1"/>
            <a:r>
              <a:rPr lang="en-US" dirty="0" smtClean="0">
                <a:solidFill>
                  <a:schemeClr val="tx1"/>
                </a:solidFill>
              </a:rPr>
              <a:t>Proposes </a:t>
            </a:r>
            <a:r>
              <a:rPr lang="en-US" dirty="0">
                <a:solidFill>
                  <a:schemeClr val="tx1"/>
                </a:solidFill>
              </a:rPr>
              <a:t>for the first time a heliocentric view of the Solar </a:t>
            </a:r>
            <a:r>
              <a:rPr lang="en-US" dirty="0" smtClean="0">
                <a:solidFill>
                  <a:schemeClr val="tx1"/>
                </a:solidFill>
              </a:rPr>
              <a:t>System</a:t>
            </a:r>
          </a:p>
          <a:p>
            <a:pPr lvl="1"/>
            <a:r>
              <a:rPr lang="en-US" dirty="0">
                <a:solidFill>
                  <a:schemeClr val="tx1"/>
                </a:solidFill>
              </a:rPr>
              <a:t>I</a:t>
            </a:r>
            <a:r>
              <a:rPr lang="en-US" dirty="0" smtClean="0">
                <a:solidFill>
                  <a:schemeClr val="tx1"/>
                </a:solidFill>
              </a:rPr>
              <a:t>s </a:t>
            </a:r>
            <a:r>
              <a:rPr lang="en-US" dirty="0">
                <a:solidFill>
                  <a:schemeClr val="tx1"/>
                </a:solidFill>
              </a:rPr>
              <a:t>ignored due to the lack of evidence of the Earth's </a:t>
            </a:r>
            <a:r>
              <a:rPr lang="en-US" dirty="0" smtClean="0">
                <a:solidFill>
                  <a:schemeClr val="tx1"/>
                </a:solidFill>
              </a:rPr>
              <a:t>motion</a:t>
            </a:r>
            <a:endParaRPr lang="en-US" dirty="0">
              <a:solidFill>
                <a:schemeClr val="tx1"/>
              </a:solidFill>
            </a:endParaRPr>
          </a:p>
        </p:txBody>
      </p:sp>
    </p:spTree>
    <p:extLst>
      <p:ext uri="{BB962C8B-B14F-4D97-AF65-F5344CB8AC3E}">
        <p14:creationId xmlns:p14="http://schemas.microsoft.com/office/powerpoint/2010/main" val="1218769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144000" cy="6084000"/>
          </a:xfrm>
        </p:spPr>
      </p:pic>
    </p:spTree>
    <p:extLst>
      <p:ext uri="{BB962C8B-B14F-4D97-AF65-F5344CB8AC3E}">
        <p14:creationId xmlns:p14="http://schemas.microsoft.com/office/powerpoint/2010/main" val="2894607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273 Rome and Egypt begin a friendship</a:t>
            </a:r>
            <a:endParaRPr lang="en-US" dirty="0"/>
          </a:p>
        </p:txBody>
      </p:sp>
      <p:sp>
        <p:nvSpPr>
          <p:cNvPr id="3" name="Content Placeholder 2"/>
          <p:cNvSpPr>
            <a:spLocks noGrp="1"/>
          </p:cNvSpPr>
          <p:nvPr>
            <p:ph idx="1"/>
          </p:nvPr>
        </p:nvSpPr>
        <p:spPr/>
        <p:txBody>
          <a:bodyPr>
            <a:normAutofit lnSpcReduction="10000"/>
          </a:bodyPr>
          <a:lstStyle/>
          <a:p>
            <a:r>
              <a:rPr lang="en-US" dirty="0" smtClean="0"/>
              <a:t>Rome has just defeated Pyrrhus</a:t>
            </a:r>
            <a:endParaRPr lang="en-US" dirty="0"/>
          </a:p>
          <a:p>
            <a:pPr lvl="1"/>
            <a:r>
              <a:rPr lang="en-US" dirty="0" smtClean="0"/>
              <a:t>Greek general, ruling Macedon at the time</a:t>
            </a:r>
          </a:p>
          <a:p>
            <a:r>
              <a:rPr lang="en-US" dirty="0" smtClean="0"/>
              <a:t>Ptolemy </a:t>
            </a:r>
            <a:r>
              <a:rPr lang="en-US" dirty="0"/>
              <a:t>II </a:t>
            </a:r>
            <a:r>
              <a:rPr lang="en-US" dirty="0" smtClean="0"/>
              <a:t>of Egypt is impressed</a:t>
            </a:r>
          </a:p>
          <a:p>
            <a:r>
              <a:rPr lang="en-US" dirty="0" smtClean="0"/>
              <a:t>Ptolemy II sends an ambassador with good wishes</a:t>
            </a:r>
          </a:p>
          <a:p>
            <a:r>
              <a:rPr lang="en-US" dirty="0" smtClean="0"/>
              <a:t>The </a:t>
            </a:r>
            <a:r>
              <a:rPr lang="en-US" dirty="0"/>
              <a:t>visit is </a:t>
            </a:r>
            <a:r>
              <a:rPr lang="en-US" dirty="0" smtClean="0"/>
              <a:t>reciprocated</a:t>
            </a:r>
          </a:p>
          <a:p>
            <a:pPr lvl="1"/>
            <a:r>
              <a:rPr lang="en-US" dirty="0" smtClean="0"/>
              <a:t>= the Romans send back friendly ambassadors</a:t>
            </a:r>
          </a:p>
          <a:p>
            <a:r>
              <a:rPr lang="en-US" dirty="0" smtClean="0"/>
              <a:t>This </a:t>
            </a:r>
            <a:r>
              <a:rPr lang="en-US" dirty="0"/>
              <a:t>friendship </a:t>
            </a:r>
            <a:r>
              <a:rPr lang="en-US" dirty="0" smtClean="0"/>
              <a:t>between Rome and Greek </a:t>
            </a:r>
            <a:r>
              <a:rPr lang="en-US" dirty="0"/>
              <a:t>Egypt </a:t>
            </a:r>
            <a:r>
              <a:rPr lang="en-US" dirty="0" smtClean="0"/>
              <a:t>will </a:t>
            </a:r>
            <a:r>
              <a:rPr lang="en-US" dirty="0"/>
              <a:t>make Egypt Roman in 240 </a:t>
            </a:r>
            <a:r>
              <a:rPr lang="en-US" dirty="0" smtClean="0"/>
              <a:t>years</a:t>
            </a:r>
            <a:endParaRPr lang="en-US" dirty="0"/>
          </a:p>
        </p:txBody>
      </p:sp>
    </p:spTree>
    <p:extLst>
      <p:ext uri="{BB962C8B-B14F-4D97-AF65-F5344CB8AC3E}">
        <p14:creationId xmlns:p14="http://schemas.microsoft.com/office/powerpoint/2010/main" val="354845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virtues</a:t>
            </a:r>
            <a:endParaRPr lang="en-US" dirty="0"/>
          </a:p>
        </p:txBody>
      </p:sp>
      <p:sp>
        <p:nvSpPr>
          <p:cNvPr id="3" name="Content Placeholder 2"/>
          <p:cNvSpPr>
            <a:spLocks noGrp="1"/>
          </p:cNvSpPr>
          <p:nvPr>
            <p:ph idx="1"/>
          </p:nvPr>
        </p:nvSpPr>
        <p:spPr/>
        <p:txBody>
          <a:bodyPr/>
          <a:lstStyle/>
          <a:p>
            <a:r>
              <a:rPr lang="en-US" dirty="0" smtClean="0"/>
              <a:t>By the end of the Roman Empire (400AD), the four Cardinal Virtues and the three Theological Virtues had been combined in almost everyone’s thinking as the seven parts of a good character.</a:t>
            </a:r>
            <a:endParaRPr lang="en-US" dirty="0"/>
          </a:p>
        </p:txBody>
      </p:sp>
    </p:spTree>
    <p:extLst>
      <p:ext uri="{BB962C8B-B14F-4D97-AF65-F5344CB8AC3E}">
        <p14:creationId xmlns:p14="http://schemas.microsoft.com/office/powerpoint/2010/main" val="35601154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272 Rome dominates Italian peninsula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Pyrrhus had departed from </a:t>
            </a:r>
            <a:r>
              <a:rPr lang="en-US" dirty="0"/>
              <a:t>southern Italy three years </a:t>
            </a:r>
            <a:r>
              <a:rPr lang="en-US" dirty="0" smtClean="0"/>
              <a:t>earlier</a:t>
            </a:r>
          </a:p>
          <a:p>
            <a:r>
              <a:rPr lang="en-US" dirty="0" smtClean="0"/>
              <a:t>The </a:t>
            </a:r>
            <a:r>
              <a:rPr lang="en-US" dirty="0" err="1"/>
              <a:t>Samnites</a:t>
            </a:r>
            <a:r>
              <a:rPr lang="en-US" dirty="0"/>
              <a:t> </a:t>
            </a:r>
            <a:r>
              <a:rPr lang="en-US" dirty="0" smtClean="0"/>
              <a:t>are finally conquered </a:t>
            </a:r>
            <a:r>
              <a:rPr lang="en-US" dirty="0"/>
              <a:t>by the </a:t>
            </a:r>
            <a:r>
              <a:rPr lang="en-US" dirty="0" smtClean="0"/>
              <a:t>Romans</a:t>
            </a:r>
          </a:p>
          <a:p>
            <a:r>
              <a:rPr lang="en-US" dirty="0" smtClean="0"/>
              <a:t>Tarentum surrenders</a:t>
            </a:r>
          </a:p>
          <a:p>
            <a:r>
              <a:rPr lang="en-US" dirty="0" smtClean="0"/>
              <a:t>The </a:t>
            </a:r>
            <a:r>
              <a:rPr lang="en-US" dirty="0"/>
              <a:t>cities of Magna </a:t>
            </a:r>
            <a:r>
              <a:rPr lang="en-US" dirty="0" smtClean="0"/>
              <a:t>Graecia in </a:t>
            </a:r>
            <a:r>
              <a:rPr lang="en-US" dirty="0"/>
              <a:t>southern Italy come under Roman influence and become Roman </a:t>
            </a:r>
            <a:r>
              <a:rPr lang="en-US" dirty="0" smtClean="0"/>
              <a:t>allies</a:t>
            </a:r>
          </a:p>
          <a:p>
            <a:pPr lvl="1"/>
            <a:r>
              <a:rPr lang="en-US" dirty="0" smtClean="0"/>
              <a:t>Remember, “Magna Graecia” is a Roman term for the Greek colonies founded in the Archaic Age on the Italian peninsula</a:t>
            </a:r>
          </a:p>
          <a:p>
            <a:r>
              <a:rPr lang="en-US" dirty="0" smtClean="0"/>
              <a:t>Rome </a:t>
            </a:r>
            <a:r>
              <a:rPr lang="en-US" dirty="0"/>
              <a:t>now effectively dominates all of the Italian </a:t>
            </a:r>
            <a:r>
              <a:rPr lang="en-US" dirty="0" smtClean="0"/>
              <a:t>peninsula</a:t>
            </a:r>
            <a:endParaRPr lang="en-US" dirty="0"/>
          </a:p>
        </p:txBody>
      </p:sp>
    </p:spTree>
    <p:extLst>
      <p:ext uri="{BB962C8B-B14F-4D97-AF65-F5344CB8AC3E}">
        <p14:creationId xmlns:p14="http://schemas.microsoft.com/office/powerpoint/2010/main" val="3483195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Paragraph</a:t>
            </a:r>
            <a:endParaRPr lang="en-US" dirty="0"/>
          </a:p>
        </p:txBody>
      </p:sp>
      <p:sp>
        <p:nvSpPr>
          <p:cNvPr id="3" name="Content Placeholder 2"/>
          <p:cNvSpPr>
            <a:spLocks noGrp="1"/>
          </p:cNvSpPr>
          <p:nvPr>
            <p:ph idx="1"/>
          </p:nvPr>
        </p:nvSpPr>
        <p:spPr/>
        <p:txBody>
          <a:bodyPr/>
          <a:lstStyle/>
          <a:p>
            <a:r>
              <a:rPr lang="en-US" dirty="0" smtClean="0"/>
              <a:t>Choose among the seven virtues which one you need to work on the most. Then,</a:t>
            </a:r>
          </a:p>
          <a:p>
            <a:pPr lvl="1"/>
            <a:r>
              <a:rPr lang="en-US" dirty="0" smtClean="0"/>
              <a:t>Explain how the virtue you need to work on is the mean between two extremes. </a:t>
            </a:r>
          </a:p>
          <a:p>
            <a:pPr lvl="1"/>
            <a:r>
              <a:rPr lang="en-US" dirty="0" smtClean="0"/>
              <a:t>Explain how you are going to work on cultivating that virtue in your life.</a:t>
            </a:r>
            <a:endParaRPr lang="en-US" dirty="0"/>
          </a:p>
        </p:txBody>
      </p:sp>
    </p:spTree>
    <p:extLst>
      <p:ext uri="{BB962C8B-B14F-4D97-AF65-F5344CB8AC3E}">
        <p14:creationId xmlns:p14="http://schemas.microsoft.com/office/powerpoint/2010/main" val="2167092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Wednesday/Thursday, Nov 13/14</a:t>
            </a:r>
            <a:br>
              <a:rPr lang="en-US" dirty="0"/>
            </a:br>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Review pages 107-108. Did Aristotle’s student, Alexander, follow Aristotle’s Doctrine of the Mean?</a:t>
            </a:r>
            <a:endParaRPr lang="en-US" dirty="0"/>
          </a:p>
        </p:txBody>
      </p:sp>
    </p:spTree>
    <p:extLst>
      <p:ext uri="{BB962C8B-B14F-4D97-AF65-F5344CB8AC3E}">
        <p14:creationId xmlns:p14="http://schemas.microsoft.com/office/powerpoint/2010/main" val="77870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334 Alexander crosses the </a:t>
            </a:r>
            <a:r>
              <a:rPr lang="en-US" dirty="0" smtClean="0"/>
              <a:t>Dardanelles</a:t>
            </a:r>
            <a:endParaRPr lang="en-US" dirty="0"/>
          </a:p>
        </p:txBody>
      </p:sp>
      <p:sp>
        <p:nvSpPr>
          <p:cNvPr id="3" name="Content Placeholder 2"/>
          <p:cNvSpPr>
            <a:spLocks noGrp="1"/>
          </p:cNvSpPr>
          <p:nvPr>
            <p:ph idx="1"/>
          </p:nvPr>
        </p:nvSpPr>
        <p:spPr/>
        <p:txBody>
          <a:bodyPr>
            <a:normAutofit/>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066799"/>
            <a:ext cx="7010400" cy="5788587"/>
          </a:xfrm>
          <a:prstGeom prst="rect">
            <a:avLst/>
          </a:prstGeom>
        </p:spPr>
      </p:pic>
    </p:spTree>
    <p:extLst>
      <p:ext uri="{BB962C8B-B14F-4D97-AF65-F5344CB8AC3E}">
        <p14:creationId xmlns:p14="http://schemas.microsoft.com/office/powerpoint/2010/main" val="358610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334 Alexander crosses the Dardanelles</a:t>
            </a:r>
          </a:p>
        </p:txBody>
      </p:sp>
      <p:sp>
        <p:nvSpPr>
          <p:cNvPr id="3" name="Content Placeholder 2"/>
          <p:cNvSpPr>
            <a:spLocks noGrp="1"/>
          </p:cNvSpPr>
          <p:nvPr>
            <p:ph idx="1"/>
          </p:nvPr>
        </p:nvSpPr>
        <p:spPr/>
        <p:txBody>
          <a:bodyPr/>
          <a:lstStyle/>
          <a:p>
            <a:r>
              <a:rPr lang="en-US" dirty="0" smtClean="0"/>
              <a:t>Now he is in Turkey</a:t>
            </a:r>
          </a:p>
          <a:p>
            <a:pPr lvl="1"/>
            <a:r>
              <a:rPr lang="en-US" dirty="0" smtClean="0"/>
              <a:t>Wins </a:t>
            </a:r>
            <a:r>
              <a:rPr lang="en-US" dirty="0"/>
              <a:t>a major victory near the Sea of Marmara</a:t>
            </a:r>
          </a:p>
          <a:p>
            <a:pPr lvl="1"/>
            <a:r>
              <a:rPr lang="en-US" dirty="0"/>
              <a:t>Accepts surrender of Sardis</a:t>
            </a:r>
          </a:p>
          <a:p>
            <a:pPr lvl="1"/>
            <a:r>
              <a:rPr lang="en-US" dirty="0"/>
              <a:t>Miletus defies him, he takes it by siege</a:t>
            </a:r>
          </a:p>
          <a:p>
            <a:pPr lvl="1"/>
            <a:r>
              <a:rPr lang="en-US" dirty="0"/>
              <a:t>Conquers and renames Alexandria </a:t>
            </a:r>
            <a:r>
              <a:rPr lang="en-US" dirty="0" err="1" smtClean="0"/>
              <a:t>Pisidia</a:t>
            </a:r>
            <a:endParaRPr lang="en-US" dirty="0"/>
          </a:p>
        </p:txBody>
      </p:sp>
    </p:spTree>
    <p:extLst>
      <p:ext uri="{BB962C8B-B14F-4D97-AF65-F5344CB8AC3E}">
        <p14:creationId xmlns:p14="http://schemas.microsoft.com/office/powerpoint/2010/main" val="21178489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313</TotalTime>
  <Words>1678</Words>
  <Application>Microsoft Office PowerPoint</Application>
  <PresentationFormat>On-screen Show (4:3)</PresentationFormat>
  <Paragraphs>180</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Trek</vt:lpstr>
      <vt:lpstr>335 Aristotle Returns from Macedon to Athens</vt:lpstr>
      <vt:lpstr>Aristotle’s Doctrine of the Mean</vt:lpstr>
      <vt:lpstr>Cardinal Virtues</vt:lpstr>
      <vt:lpstr>Theological virtues</vt:lpstr>
      <vt:lpstr>The virtues</vt:lpstr>
      <vt:lpstr>Response Paragraph</vt:lpstr>
      <vt:lpstr>Wednesday/Thursday, Nov 13/14 Bellwork</vt:lpstr>
      <vt:lpstr>334 Alexander crosses the Dardanelles</vt:lpstr>
      <vt:lpstr>334 Alexander crosses the Dardanelles</vt:lpstr>
      <vt:lpstr>333 Alexander moves in to Mesopotamia</vt:lpstr>
      <vt:lpstr>332 Alexander Marches into egypt</vt:lpstr>
      <vt:lpstr>331 Battle of Gaugamela</vt:lpstr>
      <vt:lpstr>330-325 Alexander in Persia and India</vt:lpstr>
      <vt:lpstr>330-325 Alexander in Persia and India</vt:lpstr>
      <vt:lpstr>325 Aristotle writes Ethics</vt:lpstr>
      <vt:lpstr>323 Alexander Dies</vt:lpstr>
      <vt:lpstr>323 Partition of Babylon</vt:lpstr>
      <vt:lpstr>323 Partition of Babylon</vt:lpstr>
      <vt:lpstr>323 Partition of Babylon</vt:lpstr>
      <vt:lpstr>323 Partition of Babylon</vt:lpstr>
      <vt:lpstr>323 Partition of Babylon</vt:lpstr>
      <vt:lpstr>323 Partition of Babylon</vt:lpstr>
      <vt:lpstr>PowerPoint Presentation</vt:lpstr>
      <vt:lpstr>PowerPoint Presentation</vt:lpstr>
      <vt:lpstr>Fun Fact</vt:lpstr>
      <vt:lpstr>330-280 Wars between Romans and latins</vt:lpstr>
      <vt:lpstr>340-273 Appius Claudius Caecus</vt:lpstr>
      <vt:lpstr>PowerPoint Presentation</vt:lpstr>
      <vt:lpstr>PowerPoint Presentation</vt:lpstr>
      <vt:lpstr>PowerPoint Presentation</vt:lpstr>
      <vt:lpstr>340-273 Appius Claudius Caecus</vt:lpstr>
      <vt:lpstr>PowerPoint Presentation</vt:lpstr>
      <vt:lpstr>PowerPoint Presentation</vt:lpstr>
      <vt:lpstr>Friday, November 15 Bellwork</vt:lpstr>
      <vt:lpstr>Friday, Nov 15 Reading Guide Answers</vt:lpstr>
      <vt:lpstr>Bellwork Discussion</vt:lpstr>
      <vt:lpstr>307 Ptolemy founds museum and library at Alexandria, Egypt </vt:lpstr>
      <vt:lpstr>PowerPoint Presentation</vt:lpstr>
      <vt:lpstr>PowerPoint Presentation</vt:lpstr>
      <vt:lpstr>PowerPoint Presentation</vt:lpstr>
      <vt:lpstr>Connection</vt:lpstr>
      <vt:lpstr>283 Library Enlarged</vt:lpstr>
      <vt:lpstr>287 new Roman law: Lex Hortensia</vt:lpstr>
      <vt:lpstr>286 new Roman law: Lex Aquilia</vt:lpstr>
      <vt:lpstr>285 Lighthouse built in Alexandria, Egypt</vt:lpstr>
      <vt:lpstr>285 Lighthouse built in Alexandria, Egypt</vt:lpstr>
      <vt:lpstr>280 Aristarchus of Samos</vt:lpstr>
      <vt:lpstr>PowerPoint Presentation</vt:lpstr>
      <vt:lpstr>273 Rome and Egypt begin a friendship</vt:lpstr>
      <vt:lpstr>272 Rome dominates Italian peninsula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Buccola</dc:creator>
  <cp:lastModifiedBy>Trent Kramer</cp:lastModifiedBy>
  <cp:revision>36</cp:revision>
  <dcterms:created xsi:type="dcterms:W3CDTF">2006-08-16T00:00:00Z</dcterms:created>
  <dcterms:modified xsi:type="dcterms:W3CDTF">2015-11-09T17:50:54Z</dcterms:modified>
</cp:coreProperties>
</file>